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66"/>
  </p:notesMasterIdLst>
  <p:handoutMasterIdLst>
    <p:handoutMasterId r:id="rId167"/>
  </p:handoutMasterIdLst>
  <p:sldIdLst>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9" r:id="rId34"/>
    <p:sldId id="297" r:id="rId35"/>
    <p:sldId id="298" r:id="rId36"/>
    <p:sldId id="300" r:id="rId37"/>
    <p:sldId id="301" r:id="rId38"/>
    <p:sldId id="305" r:id="rId39"/>
    <p:sldId id="304" r:id="rId40"/>
    <p:sldId id="306" r:id="rId41"/>
    <p:sldId id="302" r:id="rId42"/>
    <p:sldId id="303"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7" r:id="rId73"/>
    <p:sldId id="336" r:id="rId74"/>
    <p:sldId id="338"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39" r:id="rId92"/>
    <p:sldId id="340"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92"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3" r:id="rId130"/>
    <p:sldId id="395" r:id="rId131"/>
    <p:sldId id="394" r:id="rId132"/>
    <p:sldId id="396" r:id="rId133"/>
    <p:sldId id="397" r:id="rId134"/>
    <p:sldId id="398" r:id="rId135"/>
    <p:sldId id="399" r:id="rId136"/>
    <p:sldId id="400" r:id="rId137"/>
    <p:sldId id="401" r:id="rId138"/>
    <p:sldId id="402" r:id="rId139"/>
    <p:sldId id="403" r:id="rId140"/>
    <p:sldId id="404" r:id="rId141"/>
    <p:sldId id="405" r:id="rId142"/>
    <p:sldId id="406" r:id="rId143"/>
    <p:sldId id="407" r:id="rId144"/>
    <p:sldId id="408" r:id="rId145"/>
    <p:sldId id="409" r:id="rId146"/>
    <p:sldId id="410" r:id="rId147"/>
    <p:sldId id="411" r:id="rId148"/>
    <p:sldId id="412" r:id="rId149"/>
    <p:sldId id="413" r:id="rId150"/>
    <p:sldId id="414" r:id="rId151"/>
    <p:sldId id="415" r:id="rId152"/>
    <p:sldId id="416" r:id="rId153"/>
    <p:sldId id="417" r:id="rId154"/>
    <p:sldId id="418" r:id="rId155"/>
    <p:sldId id="419" r:id="rId156"/>
    <p:sldId id="420" r:id="rId157"/>
    <p:sldId id="421" r:id="rId158"/>
    <p:sldId id="422" r:id="rId159"/>
    <p:sldId id="423" r:id="rId160"/>
    <p:sldId id="424" r:id="rId161"/>
    <p:sldId id="425" r:id="rId162"/>
    <p:sldId id="426" r:id="rId163"/>
    <p:sldId id="428" r:id="rId164"/>
    <p:sldId id="427" r:id="rId1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644" autoAdjust="0"/>
    <p:restoredTop sz="86559" autoAdjust="0"/>
  </p:normalViewPr>
  <p:slideViewPr>
    <p:cSldViewPr snapToGrid="0" showGuides="1">
      <p:cViewPr varScale="1">
        <p:scale>
          <a:sx n="41" d="100"/>
          <a:sy n="41" d="100"/>
        </p:scale>
        <p:origin x="78" y="570"/>
      </p:cViewPr>
      <p:guideLst>
        <p:guide orient="horz" pos="2160"/>
        <p:guide pos="3840"/>
      </p:guideLst>
    </p:cSldViewPr>
  </p:slideViewPr>
  <p:outlineViewPr>
    <p:cViewPr>
      <p:scale>
        <a:sx n="33" d="100"/>
        <a:sy n="33" d="100"/>
      </p:scale>
      <p:origin x="216"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41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tableStyles" Target="tableStyle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pPr/>
              <a:t>10/8/2020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pPr/>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pPr/>
              <a:t>10/8/2020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pPr/>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ML is </a:t>
            </a:r>
            <a:r>
              <a:rPr lang="en-US" dirty="0" smtClean="0"/>
              <a:t>an automated learning with little or no human intervention</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pPr/>
              <a:t>9</a:t>
            </a:fld>
            <a:endParaRPr lang="en-US"/>
          </a:p>
        </p:txBody>
      </p:sp>
    </p:spTree>
    <p:extLst>
      <p:ext uri="{BB962C8B-B14F-4D97-AF65-F5344CB8AC3E}">
        <p14:creationId xmlns:p14="http://schemas.microsoft.com/office/powerpoint/2010/main" val="1602083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is solved</a:t>
            </a:r>
            <a:r>
              <a:rPr lang="en-US" baseline="0" dirty="0" smtClean="0"/>
              <a:t> on board and notes will be provided</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pPr/>
              <a:t>94</a:t>
            </a:fld>
            <a:endParaRPr lang="en-US"/>
          </a:p>
        </p:txBody>
      </p:sp>
    </p:spTree>
    <p:extLst>
      <p:ext uri="{BB962C8B-B14F-4D97-AF65-F5344CB8AC3E}">
        <p14:creationId xmlns:p14="http://schemas.microsoft.com/office/powerpoint/2010/main" val="2820623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pPr/>
              <a:t>114</a:t>
            </a:fld>
            <a:endParaRPr lang="en-US"/>
          </a:p>
        </p:txBody>
      </p:sp>
    </p:spTree>
    <p:extLst>
      <p:ext uri="{BB962C8B-B14F-4D97-AF65-F5344CB8AC3E}">
        <p14:creationId xmlns:p14="http://schemas.microsoft.com/office/powerpoint/2010/main" val="211078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041400"/>
            <a:ext cx="9144000" cy="2387600"/>
          </a:xfrm>
        </p:spPr>
        <p:txBody>
          <a:bodyPr anchor="b">
            <a:normAutofit/>
          </a:bodyPr>
          <a:lstStyle>
            <a:lvl1pPr algn="ctr">
              <a:defRPr sz="4400">
                <a:solidFill>
                  <a:schemeClr val="tx1"/>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lumMod val="50000"/>
                  </a:schemeClr>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84EAB7D7-3608-4730-B2E2-670834DF882C}" type="datetimeFigureOut">
              <a:rPr lang="en-US" smtClean="0"/>
              <a:pPr/>
              <a:t>10/8/2020</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71B7BAC7-FE87-40F6-AA24-4F4685D1B022}" type="slidenum">
              <a:rPr lang="en-US" smtClean="0"/>
              <a:pPr/>
              <a:t>‹#›</a:t>
            </a:fld>
            <a:endParaRPr lang="en-US" dirty="0"/>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pPr/>
              <a:t>10/8/2020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pPr/>
              <a:t>10/8/2020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pPr/>
              <a:t>10/8/2020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000">
                <a:latin typeface="Times New Roman" panose="02020603050405020304" pitchFamily="18" charset="0"/>
                <a:cs typeface="Times New Roman" panose="02020603050405020304" pitchFamily="18" charset="0"/>
              </a:defRPr>
            </a:lvl1pPr>
            <a:lvl2pPr>
              <a:defRPr sz="1800">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sz="1600">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84EAB7D7-3608-4730-B2E2-670834DF882C}" type="datetimeFigureOut">
              <a:rPr lang="en-US" smtClean="0"/>
              <a:pPr/>
              <a:t>10/8/2020</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1658" y="1709738"/>
            <a:ext cx="10105791"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pPr/>
              <a:t>10/8/2020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AB7D7-3608-4730-B2E2-670834DF882C}" type="datetimeFigureOut">
              <a:rPr lang="en-US" smtClean="0"/>
              <a:pPr/>
              <a:t>10/8/2020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24100" y="274638"/>
            <a:ext cx="9023350" cy="1143000"/>
          </a:xfrm>
        </p:spPr>
        <p:txBody>
          <a:bodyPr/>
          <a:lstStyle/>
          <a:p>
            <a:r>
              <a:rPr lang="en-US"/>
              <a:t>Click to edit Master title style</a:t>
            </a:r>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AB7D7-3608-4730-B2E2-670834DF882C}" type="datetimeFigureOut">
              <a:rPr lang="en-US" smtClean="0"/>
              <a:pPr/>
              <a:t>10/8/2020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5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84EAB7D7-3608-4730-B2E2-670834DF882C}" type="datetimeFigureOut">
              <a:rPr lang="en-US" smtClean="0"/>
              <a:pPr/>
              <a:t>10/8/2020</a:t>
            </a:fld>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Add a footer</a:t>
            </a:r>
            <a:endParaRPr lang="en-US" dirty="0"/>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71B7BAC7-FE87-40F6-AA24-4F4685D1B022}" type="slidenum">
              <a:rPr lang="en-US" smtClean="0"/>
              <a:pPr/>
              <a:t>‹#›</a:t>
            </a:fld>
            <a:endParaRPr lang="en-US"/>
          </a:p>
        </p:txBody>
      </p:sp>
      <p:pic>
        <p:nvPicPr>
          <p:cNvPr id="6" name="Picture 5" descr="index">
            <a:extLst>
              <a:ext uri="{FF2B5EF4-FFF2-40B4-BE49-F238E27FC236}">
                <a16:creationId xmlns="" xmlns:a16="http://schemas.microsoft.com/office/drawing/2014/main" id="{C2A9DA54-2B9A-45AA-8CB3-A7D7018214A5}"/>
              </a:ext>
            </a:extLst>
          </p:cNvPr>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5679" y="136525"/>
            <a:ext cx="760368" cy="725624"/>
          </a:xfrm>
          <a:prstGeom prst="ellipse">
            <a:avLst/>
          </a:prstGeom>
          <a:noFill/>
          <a:ln>
            <a:solidFill>
              <a:srgbClr val="00B050"/>
            </a:solidFill>
          </a:ln>
        </p:spPr>
      </p:pic>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pPr/>
              <a:t>10/8/2020</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pPr/>
              <a:t>10/8/2020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pPr/>
              <a:t>10/8/2020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62100" y="365125"/>
            <a:ext cx="9791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lumMod val="65000"/>
                    <a:lumOff val="35000"/>
                  </a:schemeClr>
                </a:solidFill>
                <a:latin typeface="Times New Roman" panose="02020603050405020304" pitchFamily="18" charset="0"/>
                <a:cs typeface="Times New Roman" panose="02020603050405020304" pitchFamily="18" charset="0"/>
              </a:defRPr>
            </a:lvl1pPr>
          </a:lstStyle>
          <a:p>
            <a:fld id="{84EAB7D7-3608-4730-B2E2-670834DF882C}" type="datetimeFigureOut">
              <a:rPr lang="en-US" smtClean="0"/>
              <a:pPr/>
              <a:t>10/8/2020</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Times New Roman" panose="02020603050405020304" pitchFamily="18" charset="0"/>
                <a:cs typeface="Times New Roman" panose="02020603050405020304" pitchFamily="18" charset="0"/>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400" b="1">
                <a:solidFill>
                  <a:schemeClr val="tx1">
                    <a:lumMod val="65000"/>
                    <a:lumOff val="35000"/>
                  </a:schemeClr>
                </a:solidFill>
                <a:latin typeface="Times New Roman" panose="02020603050405020304" pitchFamily="18" charset="0"/>
                <a:cs typeface="Times New Roman" panose="02020603050405020304" pitchFamily="18" charset="0"/>
              </a:defRPr>
            </a:lvl1pPr>
          </a:lstStyle>
          <a:p>
            <a:fld id="{71B7BAC7-FE87-40F6-AA24-4F4685D1B022}" type="slidenum">
              <a:rPr lang="en-US" smtClean="0"/>
              <a:pPr/>
              <a:t>‹#›</a:t>
            </a:fld>
            <a:endParaRPr lang="en-US" dirty="0"/>
          </a:p>
        </p:txBody>
      </p:sp>
      <p:pic>
        <p:nvPicPr>
          <p:cNvPr id="7" name="Picture 6" descr="index">
            <a:extLst>
              <a:ext uri="{FF2B5EF4-FFF2-40B4-BE49-F238E27FC236}">
                <a16:creationId xmlns="" xmlns:a16="http://schemas.microsoft.com/office/drawing/2014/main" id="{525E85EF-5DB2-4F01-B837-85AE63524E3A}"/>
              </a:ext>
            </a:extLst>
          </p:cNvPr>
          <p:cNvPicPr/>
          <p:nvPr userDrawn="1"/>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8742" y="276792"/>
            <a:ext cx="760368" cy="725624"/>
          </a:xfrm>
          <a:prstGeom prst="ellipse">
            <a:avLst/>
          </a:prstGeom>
          <a:noFill/>
          <a:ln>
            <a:solidFill>
              <a:srgbClr val="00B050"/>
            </a:solidFill>
          </a:ln>
        </p:spPr>
      </p:pic>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6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2827" y="1750580"/>
            <a:ext cx="9791700" cy="3126220"/>
          </a:xfrm>
        </p:spPr>
        <p:txBody>
          <a:bodyPr>
            <a:normAutofit/>
          </a:bodyPr>
          <a:lstStyle/>
          <a:p>
            <a:pPr algn="ctr"/>
            <a:r>
              <a:rPr lang="en-US" dirty="0" smtClean="0"/>
              <a:t>Machine Learning</a:t>
            </a:r>
            <a:br>
              <a:rPr lang="en-US" dirty="0" smtClean="0"/>
            </a:br>
            <a:r>
              <a:rPr lang="en-US" dirty="0" smtClean="0"/>
              <a:t>Instructor</a:t>
            </a:r>
            <a:br>
              <a:rPr lang="en-US" dirty="0" smtClean="0"/>
            </a:br>
            <a:r>
              <a:rPr lang="en-US" dirty="0" smtClean="0"/>
              <a:t>Dr. </a:t>
            </a:r>
            <a:r>
              <a:rPr lang="en-US" dirty="0" err="1" smtClean="0"/>
              <a:t>Syed</a:t>
            </a:r>
            <a:r>
              <a:rPr lang="en-US" dirty="0" smtClean="0"/>
              <a:t> </a:t>
            </a:r>
            <a:r>
              <a:rPr lang="en-US" dirty="0" err="1" smtClean="0"/>
              <a:t>Hamad</a:t>
            </a:r>
            <a:r>
              <a:rPr lang="en-US" dirty="0" smtClean="0"/>
              <a:t> </a:t>
            </a:r>
            <a:r>
              <a:rPr lang="en-US" dirty="0" err="1" smtClean="0"/>
              <a:t>Shirazi</a:t>
            </a:r>
            <a:r>
              <a:rPr lang="en-US" dirty="0" smtClean="0"/>
              <a:t/>
            </a:r>
            <a:br>
              <a:rPr lang="en-US" dirty="0" smtClean="0"/>
            </a:br>
            <a:r>
              <a:rPr lang="en-US" dirty="0" smtClean="0"/>
              <a:t> </a:t>
            </a:r>
            <a:br>
              <a:rPr lang="en-US" dirty="0" smtClean="0"/>
            </a:br>
            <a:endParaRPr lang="en-US" dirty="0"/>
          </a:p>
        </p:txBody>
      </p:sp>
    </p:spTree>
    <p:extLst>
      <p:ext uri="{BB962C8B-B14F-4D97-AF65-F5344CB8AC3E}">
        <p14:creationId xmlns:p14="http://schemas.microsoft.com/office/powerpoint/2010/main" val="132432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 of Learning</a:t>
            </a:r>
            <a:br>
              <a:rPr lang="en-US" dirty="0" smtClean="0"/>
            </a:br>
            <a:endParaRPr lang="en-US" dirty="0"/>
          </a:p>
        </p:txBody>
      </p:sp>
      <p:sp>
        <p:nvSpPr>
          <p:cNvPr id="3" name="Content Placeholder 2"/>
          <p:cNvSpPr>
            <a:spLocks noGrp="1"/>
          </p:cNvSpPr>
          <p:nvPr>
            <p:ph idx="1"/>
          </p:nvPr>
        </p:nvSpPr>
        <p:spPr/>
        <p:txBody>
          <a:bodyPr/>
          <a:lstStyle/>
          <a:p>
            <a:r>
              <a:rPr lang="en-US" sz="2800" dirty="0" smtClean="0"/>
              <a:t>Learning is the process of converting experience into expertise or knowledge.</a:t>
            </a:r>
          </a:p>
          <a:p>
            <a:r>
              <a:rPr lang="en-US" sz="2800" dirty="0" smtClean="0"/>
              <a:t>Learning can be broadly classified into three categories, as mentioned below, based on the nature of the learning data and interaction between the learner and the environment.</a:t>
            </a:r>
          </a:p>
          <a:p>
            <a:r>
              <a:rPr lang="en-US" sz="2800" dirty="0" smtClean="0"/>
              <a:t>Supervised Learning</a:t>
            </a:r>
          </a:p>
          <a:p>
            <a:r>
              <a:rPr lang="en-US" sz="2800" dirty="0" smtClean="0"/>
              <a:t>Unsupervised Learning</a:t>
            </a:r>
          </a:p>
          <a:p>
            <a:r>
              <a:rPr lang="en-US" sz="2800" dirty="0" smtClean="0"/>
              <a:t>Semi-supervised Learning</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b="1" dirty="0" smtClean="0"/>
              <a:t>Step 4</a:t>
            </a:r>
            <a:r>
              <a:rPr lang="en-US" sz="2800" dirty="0" smtClean="0"/>
              <a:t> − Activate each input unit as follows −</a:t>
            </a:r>
          </a:p>
          <a:p>
            <a:pPr>
              <a:buNone/>
            </a:pPr>
            <a:r>
              <a:rPr lang="en-US" i="1" dirty="0" smtClean="0"/>
              <a:t>                                 </a:t>
            </a:r>
            <a:r>
              <a:rPr lang="en-US" sz="2800" i="1" dirty="0" smtClean="0"/>
              <a:t>xi</a:t>
            </a:r>
            <a:r>
              <a:rPr lang="en-US" sz="2800" dirty="0" smtClean="0"/>
              <a:t>=</a:t>
            </a:r>
            <a:r>
              <a:rPr lang="en-US" sz="2800" i="1" dirty="0" err="1" smtClean="0"/>
              <a:t>si</a:t>
            </a:r>
            <a:r>
              <a:rPr lang="en-US" sz="2800" i="1" dirty="0" smtClean="0"/>
              <a:t> </a:t>
            </a:r>
            <a:r>
              <a:rPr lang="en-US" sz="2800" dirty="0" smtClean="0"/>
              <a:t>(</a:t>
            </a:r>
            <a:r>
              <a:rPr lang="en-US" sz="2800" i="1" dirty="0" err="1" smtClean="0"/>
              <a:t>i</a:t>
            </a:r>
            <a:r>
              <a:rPr lang="en-US" sz="2800" dirty="0" smtClean="0"/>
              <a:t>=1 </a:t>
            </a:r>
            <a:r>
              <a:rPr lang="en-US" sz="2800" i="1" dirty="0" smtClean="0"/>
              <a:t>to n</a:t>
            </a:r>
            <a:r>
              <a:rPr lang="en-US" sz="2800" dirty="0" smtClean="0"/>
              <a:t>)</a:t>
            </a:r>
          </a:p>
          <a:p>
            <a:r>
              <a:rPr lang="en-US" sz="2800" b="1" dirty="0" smtClean="0"/>
              <a:t>Step 5</a:t>
            </a:r>
            <a:r>
              <a:rPr lang="en-US" sz="2800" dirty="0" smtClean="0"/>
              <a:t> − Now obtain the net input with the following relation −</a:t>
            </a:r>
          </a:p>
          <a:p>
            <a:pPr>
              <a:buNone/>
            </a:pPr>
            <a:r>
              <a:rPr lang="en-US" sz="2800" i="1" dirty="0" smtClean="0"/>
              <a:t>                           yin</a:t>
            </a:r>
            <a:r>
              <a:rPr lang="en-US" sz="2800" dirty="0" smtClean="0"/>
              <a:t>=</a:t>
            </a:r>
            <a:r>
              <a:rPr lang="en-US" sz="2800" i="1" dirty="0" smtClean="0"/>
              <a:t>b</a:t>
            </a:r>
            <a:r>
              <a:rPr lang="en-US" sz="2800" dirty="0" smtClean="0"/>
              <a:t>+∑</a:t>
            </a:r>
            <a:r>
              <a:rPr lang="en-US" sz="2800" i="1" dirty="0" err="1" smtClean="0"/>
              <a:t>xi</a:t>
            </a:r>
            <a:r>
              <a:rPr lang="en-US" sz="2800" dirty="0" err="1" smtClean="0"/>
              <a:t>.</a:t>
            </a:r>
            <a:r>
              <a:rPr lang="en-US" sz="2800" i="1" dirty="0" err="1" smtClean="0"/>
              <a:t>wi</a:t>
            </a:r>
            <a:endParaRPr lang="en-US" sz="2800" i="1" dirty="0" smtClean="0"/>
          </a:p>
          <a:p>
            <a:r>
              <a:rPr lang="en-US" sz="2800" dirty="0" smtClean="0"/>
              <a:t>Here </a:t>
            </a:r>
            <a:r>
              <a:rPr lang="en-US" sz="2800" b="1" dirty="0" smtClean="0"/>
              <a:t>‘b’</a:t>
            </a:r>
            <a:r>
              <a:rPr lang="en-US" sz="2800" dirty="0" smtClean="0"/>
              <a:t> is bias and </a:t>
            </a:r>
            <a:r>
              <a:rPr lang="en-US" sz="2800" b="1" dirty="0" smtClean="0"/>
              <a:t>‘n’</a:t>
            </a:r>
            <a:r>
              <a:rPr lang="en-US" sz="2800" dirty="0" smtClean="0"/>
              <a:t> is the total number of input neurons.</a:t>
            </a:r>
          </a:p>
          <a:p>
            <a:pPr>
              <a:buNone/>
            </a:pPr>
            <a:endParaRPr lang="en-US" sz="2800" dirty="0" smtClean="0"/>
          </a:p>
          <a:p>
            <a:pPr>
              <a:buNone/>
            </a:pP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b="1" dirty="0" smtClean="0"/>
              <a:t>Step 6</a:t>
            </a:r>
            <a:r>
              <a:rPr lang="en-US" sz="2800" dirty="0" smtClean="0"/>
              <a:t> − Apply the following activation function to obtain the final output.</a:t>
            </a:r>
          </a:p>
          <a:p>
            <a:endParaRPr lang="en-US" dirty="0"/>
          </a:p>
        </p:txBody>
      </p:sp>
      <p:pic>
        <p:nvPicPr>
          <p:cNvPr id="2051" name="Picture 3"/>
          <p:cNvPicPr>
            <a:picLocks noChangeAspect="1" noChangeArrowheads="1"/>
          </p:cNvPicPr>
          <p:nvPr/>
        </p:nvPicPr>
        <p:blipFill>
          <a:blip r:embed="rId2"/>
          <a:srcRect/>
          <a:stretch>
            <a:fillRect/>
          </a:stretch>
        </p:blipFill>
        <p:spPr bwMode="auto">
          <a:xfrm>
            <a:off x="2453640" y="2834640"/>
            <a:ext cx="6690360" cy="153543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Step 7</a:t>
            </a:r>
            <a:r>
              <a:rPr lang="en-US" dirty="0" smtClean="0"/>
              <a:t> − Adjust the weight and bias as follows −</a:t>
            </a:r>
            <a:endParaRPr lang="en-US" dirty="0"/>
          </a:p>
        </p:txBody>
      </p:sp>
      <p:pic>
        <p:nvPicPr>
          <p:cNvPr id="3074" name="Picture 2"/>
          <p:cNvPicPr>
            <a:picLocks noChangeAspect="1" noChangeArrowheads="1"/>
          </p:cNvPicPr>
          <p:nvPr/>
        </p:nvPicPr>
        <p:blipFill>
          <a:blip r:embed="rId2"/>
          <a:srcRect/>
          <a:stretch>
            <a:fillRect/>
          </a:stretch>
        </p:blipFill>
        <p:spPr bwMode="auto">
          <a:xfrm>
            <a:off x="1447800" y="2407920"/>
            <a:ext cx="9296400" cy="330708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386840" y="5715000"/>
            <a:ext cx="9555480" cy="86677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Perceptron </a:t>
            </a:r>
            <a:endParaRPr lang="en-US" dirty="0"/>
          </a:p>
        </p:txBody>
      </p:sp>
      <p:sp>
        <p:nvSpPr>
          <p:cNvPr id="3" name="Content Placeholder 2"/>
          <p:cNvSpPr>
            <a:spLocks noGrp="1"/>
          </p:cNvSpPr>
          <p:nvPr>
            <p:ph idx="1"/>
          </p:nvPr>
        </p:nvSpPr>
        <p:spPr/>
        <p:txBody>
          <a:bodyPr>
            <a:normAutofit/>
          </a:bodyPr>
          <a:lstStyle/>
          <a:p>
            <a:r>
              <a:rPr lang="en-US" sz="2400" dirty="0" smtClean="0"/>
              <a:t>A </a:t>
            </a:r>
            <a:r>
              <a:rPr lang="en-US" sz="2400" b="1" dirty="0" smtClean="0"/>
              <a:t>multilayer </a:t>
            </a:r>
            <a:r>
              <a:rPr lang="en-US" sz="2400" b="1" dirty="0" err="1" smtClean="0"/>
              <a:t>perceptron</a:t>
            </a:r>
            <a:r>
              <a:rPr lang="en-US" sz="2400" dirty="0" smtClean="0"/>
              <a:t> (MLP) is a class of </a:t>
            </a:r>
            <a:r>
              <a:rPr lang="en-US" sz="2400" dirty="0" err="1" smtClean="0"/>
              <a:t>feedforward</a:t>
            </a:r>
            <a:r>
              <a:rPr lang="en-US" sz="2400" dirty="0" smtClean="0"/>
              <a:t> artificial </a:t>
            </a:r>
            <a:r>
              <a:rPr lang="en-US" sz="2400" b="1" dirty="0" smtClean="0"/>
              <a:t>neural network</a:t>
            </a:r>
            <a:r>
              <a:rPr lang="en-US" sz="2400" dirty="0" smtClean="0"/>
              <a:t>. </a:t>
            </a:r>
          </a:p>
          <a:p>
            <a:r>
              <a:rPr lang="en-US" sz="2400" dirty="0" smtClean="0"/>
              <a:t>A MLP consists of at least three layers of nodes: an input layer, a hidden layer and an output layer. Except for the input nodes, each node is a neuron that uses a nonlinear activation function.</a:t>
            </a:r>
          </a:p>
          <a:p>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MLP Network</a:t>
            </a:r>
            <a:endParaRPr lang="en-US" dirty="0"/>
          </a:p>
        </p:txBody>
      </p:sp>
      <p:pic>
        <p:nvPicPr>
          <p:cNvPr id="1026" name="Picture 2"/>
          <p:cNvPicPr>
            <a:picLocks noChangeAspect="1" noChangeArrowheads="1"/>
          </p:cNvPicPr>
          <p:nvPr/>
        </p:nvPicPr>
        <p:blipFill>
          <a:blip r:embed="rId2"/>
          <a:srcRect/>
          <a:stretch>
            <a:fillRect/>
          </a:stretch>
        </p:blipFill>
        <p:spPr bwMode="auto">
          <a:xfrm>
            <a:off x="1691640" y="1310641"/>
            <a:ext cx="9128760" cy="483108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2800" dirty="0"/>
              <a:t>Multilayer </a:t>
            </a:r>
            <a:r>
              <a:rPr lang="en-US" sz="2800" dirty="0" err="1"/>
              <a:t>perceptrons</a:t>
            </a:r>
            <a:r>
              <a:rPr lang="en-US" sz="2800" dirty="0"/>
              <a:t> are often applied to supervised learning </a:t>
            </a:r>
            <a:r>
              <a:rPr lang="en-US" sz="2800" dirty="0" smtClean="0"/>
              <a:t>problems: </a:t>
            </a:r>
            <a:r>
              <a:rPr lang="en-US" sz="2800" dirty="0"/>
              <a:t>they train on a set of input-output pairs and learn to model the correlation (or dependencies) between those inputs and outputs. </a:t>
            </a:r>
            <a:endParaRPr lang="en-US" sz="2800" dirty="0" smtClean="0"/>
          </a:p>
          <a:p>
            <a:pPr algn="just"/>
            <a:r>
              <a:rPr lang="en-US" sz="2800" dirty="0" smtClean="0"/>
              <a:t>Training </a:t>
            </a:r>
            <a:r>
              <a:rPr lang="en-US" sz="2800" dirty="0"/>
              <a:t>involves adjusting the parameters, or the weights and biases, of the model in order to minimize error. </a:t>
            </a:r>
            <a:endParaRPr lang="en-US" sz="2800" dirty="0" smtClean="0"/>
          </a:p>
          <a:p>
            <a:pPr algn="just"/>
            <a:r>
              <a:rPr lang="en-US" sz="2800" dirty="0" smtClean="0"/>
              <a:t>Backpropagation </a:t>
            </a:r>
            <a:r>
              <a:rPr lang="en-US" sz="2800" dirty="0"/>
              <a:t>is used to make those weigh and bias adjustments relative to the error, and the error itself can be measured in a variety of ways, including by root mean squared error (RMSE).</a:t>
            </a:r>
          </a:p>
        </p:txBody>
      </p:sp>
    </p:spTree>
    <p:extLst>
      <p:ext uri="{BB962C8B-B14F-4D97-AF65-F5344CB8AC3E}">
        <p14:creationId xmlns:p14="http://schemas.microsoft.com/office/powerpoint/2010/main" val="330313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lstStyle/>
          <a:p>
            <a:r>
              <a:rPr lang="en-US" sz="2400" b="1" dirty="0" smtClean="0"/>
              <a:t>Step 1</a:t>
            </a:r>
            <a:r>
              <a:rPr lang="en-US" sz="2400" dirty="0" smtClean="0"/>
              <a:t> − Initialize the following to start the training −</a:t>
            </a:r>
          </a:p>
          <a:p>
            <a:r>
              <a:rPr lang="en-US" sz="2400" dirty="0" smtClean="0"/>
              <a:t>Weights</a:t>
            </a:r>
          </a:p>
          <a:p>
            <a:r>
              <a:rPr lang="en-US" sz="2400" dirty="0" smtClean="0"/>
              <a:t>Bias</a:t>
            </a:r>
          </a:p>
          <a:p>
            <a:r>
              <a:rPr lang="en-US" sz="2400" dirty="0" smtClean="0"/>
              <a:t>Learning rate </a:t>
            </a:r>
            <a:r>
              <a:rPr lang="en-US" sz="2400" i="1" dirty="0" smtClean="0"/>
              <a:t>α</a:t>
            </a:r>
            <a:endParaRPr lang="en-US" sz="2400" dirty="0" smtClean="0"/>
          </a:p>
          <a:p>
            <a:r>
              <a:rPr lang="en-US" sz="2400" dirty="0" smtClean="0"/>
              <a:t>For easy calculation and simplicity, weights and bias must be set equal to 0 and the learning rate must be set equal to 1.</a:t>
            </a:r>
          </a:p>
          <a:p>
            <a:r>
              <a:rPr lang="en-US" sz="2400" b="1" dirty="0" smtClean="0"/>
              <a:t>Step 2</a:t>
            </a:r>
            <a:r>
              <a:rPr lang="en-US" sz="2400" dirty="0" smtClean="0"/>
              <a:t> − Continue step 3-8 when the stopping condition is not true.</a:t>
            </a:r>
          </a:p>
          <a:p>
            <a:r>
              <a:rPr lang="en-US" sz="2400" b="1" dirty="0" smtClean="0"/>
              <a:t>Step 3</a:t>
            </a:r>
            <a:r>
              <a:rPr lang="en-US" sz="2400" dirty="0" smtClean="0"/>
              <a:t> − Continue step 4-6 for every training vector </a:t>
            </a:r>
            <a:r>
              <a:rPr lang="en-US" sz="2400" b="1" dirty="0" smtClean="0"/>
              <a:t>x</a:t>
            </a:r>
            <a:r>
              <a:rPr lang="en-US" sz="2400" dirty="0" smtClean="0"/>
              <a:t>.</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62100" y="1825624"/>
            <a:ext cx="9791700" cy="4697095"/>
          </a:xfrm>
        </p:spPr>
        <p:txBody>
          <a:bodyPr/>
          <a:lstStyle/>
          <a:p>
            <a:r>
              <a:rPr lang="en-US" sz="2400" b="1" dirty="0" smtClean="0"/>
              <a:t>Step 4</a:t>
            </a:r>
            <a:r>
              <a:rPr lang="en-US" sz="2400" dirty="0" smtClean="0"/>
              <a:t> − Activate each input unit as follows −</a:t>
            </a:r>
          </a:p>
          <a:p>
            <a:r>
              <a:rPr lang="en-US" sz="2400" i="1" dirty="0" smtClean="0"/>
              <a:t>                          xi</a:t>
            </a:r>
            <a:r>
              <a:rPr lang="en-US" sz="2400" dirty="0" smtClean="0"/>
              <a:t>= </a:t>
            </a:r>
            <a:r>
              <a:rPr lang="en-US" sz="2400" i="1" dirty="0" err="1" smtClean="0"/>
              <a:t>si</a:t>
            </a:r>
            <a:r>
              <a:rPr lang="en-US" sz="2400" dirty="0" smtClean="0"/>
              <a:t>(</a:t>
            </a:r>
            <a:r>
              <a:rPr lang="en-US" sz="2400" i="1" dirty="0" err="1" smtClean="0"/>
              <a:t>i</a:t>
            </a:r>
            <a:r>
              <a:rPr lang="en-US" sz="2400" dirty="0" smtClean="0"/>
              <a:t>=1</a:t>
            </a:r>
            <a:r>
              <a:rPr lang="en-US" sz="2400" i="1" dirty="0" smtClean="0"/>
              <a:t>ton</a:t>
            </a:r>
            <a:r>
              <a:rPr lang="en-US" sz="2400" dirty="0" smtClean="0"/>
              <a:t>)</a:t>
            </a:r>
          </a:p>
          <a:p>
            <a:r>
              <a:rPr lang="en-US" sz="2400" b="1" dirty="0" smtClean="0"/>
              <a:t>Step 5</a:t>
            </a:r>
            <a:r>
              <a:rPr lang="en-US" sz="2400" dirty="0" smtClean="0"/>
              <a:t> − Obtain the net input with the following relation −</a:t>
            </a:r>
          </a:p>
          <a:p>
            <a:r>
              <a:rPr lang="en-US" sz="2400" i="1" dirty="0" smtClean="0"/>
              <a:t>                          yin</a:t>
            </a:r>
            <a:r>
              <a:rPr lang="en-US" sz="2400" dirty="0" smtClean="0"/>
              <a:t>=</a:t>
            </a:r>
            <a:r>
              <a:rPr lang="en-US" sz="2400" i="1" dirty="0" smtClean="0"/>
              <a:t>b</a:t>
            </a:r>
            <a:r>
              <a:rPr lang="en-US" sz="2400" dirty="0" smtClean="0"/>
              <a:t>+∑</a:t>
            </a:r>
            <a:r>
              <a:rPr lang="en-US" sz="2400" i="1" dirty="0" smtClean="0"/>
              <a:t>xi.wij</a:t>
            </a:r>
            <a:endParaRPr lang="en-US" sz="2400" dirty="0" smtClean="0"/>
          </a:p>
          <a:p>
            <a:endParaRPr lang="en-US" sz="2400" dirty="0" smtClean="0"/>
          </a:p>
          <a:p>
            <a:r>
              <a:rPr lang="en-US" sz="2400" b="1" dirty="0" smtClean="0"/>
              <a:t>Step 6</a:t>
            </a:r>
            <a:r>
              <a:rPr lang="en-US" sz="2400" dirty="0" smtClean="0"/>
              <a:t> − Apply the following activation function to obtain the final output for each output unit </a:t>
            </a:r>
            <a:r>
              <a:rPr lang="en-US" sz="2400" b="1" dirty="0" smtClean="0"/>
              <a:t>j = 1 to m</a:t>
            </a:r>
            <a:r>
              <a:rPr lang="en-US" sz="2400" dirty="0" smtClean="0"/>
              <a:t> −</a:t>
            </a:r>
            <a:endParaRPr lang="en-US" sz="2400" dirty="0"/>
          </a:p>
        </p:txBody>
      </p:sp>
      <p:pic>
        <p:nvPicPr>
          <p:cNvPr id="2051" name="Picture 3"/>
          <p:cNvPicPr>
            <a:picLocks noChangeAspect="1" noChangeArrowheads="1"/>
          </p:cNvPicPr>
          <p:nvPr/>
        </p:nvPicPr>
        <p:blipFill>
          <a:blip r:embed="rId2"/>
          <a:srcRect/>
          <a:stretch>
            <a:fillRect/>
          </a:stretch>
        </p:blipFill>
        <p:spPr bwMode="auto">
          <a:xfrm>
            <a:off x="3215640" y="4999673"/>
            <a:ext cx="5394960" cy="117252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2100" y="579120"/>
            <a:ext cx="9791700" cy="5597843"/>
          </a:xfrm>
        </p:spPr>
        <p:txBody>
          <a:bodyPr/>
          <a:lstStyle/>
          <a:p>
            <a:r>
              <a:rPr lang="en-US" b="1" dirty="0" smtClean="0"/>
              <a:t>Step 7</a:t>
            </a:r>
            <a:r>
              <a:rPr lang="en-US" dirty="0" smtClean="0"/>
              <a:t> − Adjust the weight and bias for </a:t>
            </a:r>
            <a:r>
              <a:rPr lang="en-US" b="1" dirty="0" smtClean="0"/>
              <a:t>x = 1 to n</a:t>
            </a:r>
            <a:r>
              <a:rPr lang="en-US" dirty="0" smtClean="0"/>
              <a:t> and </a:t>
            </a:r>
            <a:r>
              <a:rPr lang="en-US" b="1" dirty="0" smtClean="0"/>
              <a:t>j = 1 to m</a:t>
            </a:r>
            <a:r>
              <a:rPr lang="en-US" dirty="0" smtClean="0"/>
              <a:t> as follows </a:t>
            </a:r>
            <a:endParaRPr lang="en-US" dirty="0"/>
          </a:p>
        </p:txBody>
      </p:sp>
      <p:pic>
        <p:nvPicPr>
          <p:cNvPr id="3074" name="Picture 2"/>
          <p:cNvPicPr>
            <a:picLocks noChangeAspect="1" noChangeArrowheads="1"/>
          </p:cNvPicPr>
          <p:nvPr/>
        </p:nvPicPr>
        <p:blipFill>
          <a:blip r:embed="rId2"/>
          <a:srcRect/>
          <a:stretch>
            <a:fillRect/>
          </a:stretch>
        </p:blipFill>
        <p:spPr bwMode="auto">
          <a:xfrm>
            <a:off x="1569720" y="1092518"/>
            <a:ext cx="9860280" cy="3967162"/>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066800" y="5196840"/>
            <a:ext cx="10546079" cy="78200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a:xfrm>
            <a:off x="1562100" y="1600200"/>
            <a:ext cx="9791700" cy="4576763"/>
          </a:xfrm>
        </p:spPr>
        <p:txBody>
          <a:bodyPr>
            <a:normAutofit/>
          </a:bodyPr>
          <a:lstStyle/>
          <a:p>
            <a:r>
              <a:rPr lang="en-US" sz="2400" dirty="0" smtClean="0"/>
              <a:t>MLPs are useful in research for their ability to solve problems stochastically, which often allows approximate solutions for extremely complex problems.</a:t>
            </a:r>
          </a:p>
          <a:p>
            <a:r>
              <a:rPr lang="en-US" sz="2400" dirty="0" smtClean="0"/>
              <a:t>MLPs are universal function </a:t>
            </a:r>
            <a:r>
              <a:rPr lang="en-US" sz="2400" dirty="0" err="1" smtClean="0"/>
              <a:t>approximators</a:t>
            </a:r>
            <a:r>
              <a:rPr lang="en-US" sz="2400" dirty="0" smtClean="0"/>
              <a:t> as they can be used to create mathematical models by regression analysis.</a:t>
            </a:r>
          </a:p>
          <a:p>
            <a:r>
              <a:rPr lang="en-US" sz="2400" dirty="0" smtClean="0"/>
              <a:t>As classification is a particular case of regression when the response variable is categorical, MLPs make good classifier algorithms. </a:t>
            </a:r>
          </a:p>
          <a:p>
            <a:r>
              <a:rPr lang="en-US" sz="2400" dirty="0" smtClean="0"/>
              <a:t>MLPs were a popular machine learning solution in the 1980s, finding applications in diverse fields such as speech recognition, image recognition, and machine translation software, but thereafter faced strong competition from much simpler (and related) support vector machines. Interest in </a:t>
            </a:r>
            <a:r>
              <a:rPr lang="en-US" sz="2400" dirty="0" err="1" smtClean="0"/>
              <a:t>backpropagation</a:t>
            </a:r>
            <a:r>
              <a:rPr lang="en-US" sz="2400" dirty="0" smtClean="0"/>
              <a:t> networks returned due to the successes of deep learning. </a:t>
            </a:r>
          </a:p>
          <a:p>
            <a:r>
              <a:rPr lang="en-US" sz="2400" dirty="0" smtClean="0"/>
              <a:t> </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Algorithms</a:t>
            </a:r>
            <a:endParaRPr lang="en-US" dirty="0"/>
          </a:p>
        </p:txBody>
      </p:sp>
      <p:sp>
        <p:nvSpPr>
          <p:cNvPr id="3" name="Content Placeholder 2"/>
          <p:cNvSpPr>
            <a:spLocks noGrp="1"/>
          </p:cNvSpPr>
          <p:nvPr>
            <p:ph idx="1"/>
          </p:nvPr>
        </p:nvSpPr>
        <p:spPr/>
        <p:txBody>
          <a:bodyPr/>
          <a:lstStyle/>
          <a:p>
            <a:r>
              <a:rPr lang="en-US" sz="2800" dirty="0" smtClean="0"/>
              <a:t>Supervised learning algorithm</a:t>
            </a:r>
          </a:p>
          <a:p>
            <a:r>
              <a:rPr lang="en-US" sz="2800" dirty="0" smtClean="0"/>
              <a:t>Unsupervised learning algorithm</a:t>
            </a:r>
          </a:p>
          <a:p>
            <a:r>
              <a:rPr lang="en-US" sz="2800" dirty="0" smtClean="0"/>
              <a:t>Semi-supervised learning algorithm</a:t>
            </a:r>
          </a:p>
          <a:p>
            <a:r>
              <a:rPr lang="en-US" sz="2800" dirty="0" smtClean="0"/>
              <a:t>Reinforcement learning algorithm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Linear Neuron (</a:t>
            </a:r>
            <a:r>
              <a:rPr lang="en-US" dirty="0" err="1" smtClean="0"/>
              <a:t>Adaline</a:t>
            </a:r>
            <a:r>
              <a:rPr lang="en-US" dirty="0" smtClean="0"/>
              <a:t>)</a:t>
            </a:r>
            <a:br>
              <a:rPr lang="en-US" dirty="0" smtClean="0"/>
            </a:br>
            <a:endParaRPr lang="en-US" dirty="0"/>
          </a:p>
        </p:txBody>
      </p:sp>
      <p:sp>
        <p:nvSpPr>
          <p:cNvPr id="3" name="Content Placeholder 2"/>
          <p:cNvSpPr>
            <a:spLocks noGrp="1"/>
          </p:cNvSpPr>
          <p:nvPr>
            <p:ph idx="1"/>
          </p:nvPr>
        </p:nvSpPr>
        <p:spPr/>
        <p:txBody>
          <a:bodyPr>
            <a:normAutofit/>
          </a:bodyPr>
          <a:lstStyle/>
          <a:p>
            <a:r>
              <a:rPr lang="en-US" sz="2800" dirty="0" err="1" smtClean="0"/>
              <a:t>Adaline</a:t>
            </a:r>
            <a:r>
              <a:rPr lang="en-US" sz="2800" dirty="0" smtClean="0"/>
              <a:t> which stands for Adaptive Linear Neuron, is a network having a single linear unit. It was developed by </a:t>
            </a:r>
            <a:r>
              <a:rPr lang="en-US" sz="2800" dirty="0" err="1" smtClean="0"/>
              <a:t>Widrow</a:t>
            </a:r>
            <a:r>
              <a:rPr lang="en-US" sz="2800" dirty="0" smtClean="0"/>
              <a:t> and Hoff in 1960. Some important points about </a:t>
            </a:r>
            <a:r>
              <a:rPr lang="en-US" sz="2800" dirty="0" err="1" smtClean="0"/>
              <a:t>Adaline</a:t>
            </a:r>
            <a:r>
              <a:rPr lang="en-US" sz="2800" dirty="0" smtClean="0"/>
              <a:t> are as follows :</a:t>
            </a:r>
          </a:p>
          <a:p>
            <a:r>
              <a:rPr lang="en-US" sz="2800" dirty="0" smtClean="0"/>
              <a:t>It uses activation function.</a:t>
            </a:r>
          </a:p>
          <a:p>
            <a:r>
              <a:rPr lang="en-US" sz="2800" dirty="0" smtClean="0"/>
              <a:t>It uses delta rule for training to minimize the Mean-Squared Error (MSE) between the actual output and the desired/target output.</a:t>
            </a:r>
          </a:p>
          <a:p>
            <a:r>
              <a:rPr lang="en-US" sz="2800" dirty="0" smtClean="0"/>
              <a:t>The weights and the bias are adjustable.</a:t>
            </a:r>
          </a:p>
          <a:p>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br>
              <a:rPr lang="en-US" dirty="0" smtClean="0"/>
            </a:br>
            <a:endParaRPr lang="en-US" dirty="0"/>
          </a:p>
        </p:txBody>
      </p:sp>
      <p:sp>
        <p:nvSpPr>
          <p:cNvPr id="3" name="Content Placeholder 2"/>
          <p:cNvSpPr>
            <a:spLocks noGrp="1"/>
          </p:cNvSpPr>
          <p:nvPr>
            <p:ph idx="1"/>
          </p:nvPr>
        </p:nvSpPr>
        <p:spPr/>
        <p:txBody>
          <a:bodyPr/>
          <a:lstStyle/>
          <a:p>
            <a:pPr algn="just"/>
            <a:r>
              <a:rPr lang="en-US" dirty="0" smtClean="0"/>
              <a:t>The basic structure of </a:t>
            </a:r>
            <a:r>
              <a:rPr lang="en-US" dirty="0" err="1" smtClean="0"/>
              <a:t>Adaline</a:t>
            </a:r>
            <a:r>
              <a:rPr lang="en-US" dirty="0" smtClean="0"/>
              <a:t> is similar to </a:t>
            </a:r>
            <a:r>
              <a:rPr lang="en-US" dirty="0" err="1" smtClean="0"/>
              <a:t>perceptron</a:t>
            </a:r>
            <a:r>
              <a:rPr lang="en-US" dirty="0" smtClean="0"/>
              <a:t> having an extra feedback loop with the help of which the actual output is compared with the desired/target output. After comparison on the basis of training algorithm, the weights and bias will be updated.</a:t>
            </a:r>
            <a:endParaRPr lang="en-US" dirty="0"/>
          </a:p>
        </p:txBody>
      </p:sp>
      <p:pic>
        <p:nvPicPr>
          <p:cNvPr id="1026" name="Picture 2"/>
          <p:cNvPicPr>
            <a:picLocks noChangeAspect="1" noChangeArrowheads="1"/>
          </p:cNvPicPr>
          <p:nvPr/>
        </p:nvPicPr>
        <p:blipFill>
          <a:blip r:embed="rId2"/>
          <a:srcRect/>
          <a:stretch>
            <a:fillRect/>
          </a:stretch>
        </p:blipFill>
        <p:spPr bwMode="auto">
          <a:xfrm>
            <a:off x="1463040" y="2819400"/>
            <a:ext cx="8763000" cy="35204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62100" y="1825624"/>
                <a:ext cx="9791700" cy="5032375"/>
              </a:xfrm>
            </p:spPr>
            <p:txBody>
              <a:bodyPr>
                <a:noAutofit/>
              </a:bodyPr>
              <a:lstStyle/>
              <a:p>
                <a:r>
                  <a:rPr lang="en-US" sz="2400" b="1" dirty="0" smtClean="0"/>
                  <a:t>Step I:</a:t>
                </a:r>
              </a:p>
              <a:p>
                <a:r>
                  <a:rPr lang="en-US" sz="2400" dirty="0" smtClean="0"/>
                  <a:t>Initialize weights and Bias with random Numbers but not zero</a:t>
                </a:r>
              </a:p>
              <a:p>
                <a:r>
                  <a:rPr lang="en-US" sz="2400" b="1" dirty="0" smtClean="0"/>
                  <a:t>Step II:</a:t>
                </a:r>
              </a:p>
              <a:p>
                <a:r>
                  <a:rPr lang="en-US" sz="2400" dirty="0" smtClean="0"/>
                  <a:t>Calculate the net Input to output unit</a:t>
                </a:r>
              </a:p>
              <a:p>
                <a:r>
                  <a:rPr lang="en-US" sz="2400" dirty="0" smtClean="0"/>
                  <a:t>Yin=b+</a:t>
                </a:r>
                <a14:m>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sub>
                      <m:sup>
                        <m:r>
                          <a:rPr lang="en-US" sz="2400" b="0" i="1" smtClean="0">
                            <a:latin typeface="Cambria Math" panose="02040503050406030204" pitchFamily="18" charset="0"/>
                          </a:rPr>
                          <m:t>𝑛</m:t>
                        </m:r>
                      </m:sup>
                      <m:e>
                        <m:r>
                          <a:rPr lang="en-US" sz="2400" b="0" i="1" smtClean="0">
                            <a:latin typeface="Cambria Math" panose="02040503050406030204" pitchFamily="18" charset="0"/>
                          </a:rPr>
                          <m:t>𝑥𝑖𝑤𝑖</m:t>
                        </m:r>
                      </m:e>
                    </m:nary>
                  </m:oMath>
                </a14:m>
                <a:endParaRPr lang="en-US" sz="2400" dirty="0" smtClean="0"/>
              </a:p>
              <a:p>
                <a:r>
                  <a:rPr lang="en-US" sz="2400" b="1" dirty="0" smtClean="0"/>
                  <a:t>Step III:</a:t>
                </a:r>
              </a:p>
              <a:p>
                <a:r>
                  <a:rPr lang="en-US" sz="2400" dirty="0" smtClean="0"/>
                  <a:t>Update the Weight and Bias Until Least Mean Error become zero</a:t>
                </a:r>
                <a:endParaRPr lang="en-US" sz="2400" dirty="0"/>
              </a:p>
              <a:p>
                <a:pPr marL="0" indent="0">
                  <a:buNone/>
                </a:pPr>
                <a:r>
                  <a:rPr lang="en-US" sz="2400" dirty="0" smtClean="0"/>
                  <a:t>      LSME=(t-yin)</a:t>
                </a:r>
              </a:p>
              <a:p>
                <a:pPr marL="0" indent="0">
                  <a:buNone/>
                </a:pPr>
                <a:r>
                  <a:rPr lang="en-US" sz="2400" dirty="0"/>
                  <a:t> </a:t>
                </a:r>
                <a:r>
                  <a:rPr lang="en-US" sz="2400" dirty="0" smtClean="0"/>
                  <a:t>     Wi(new)=Wi(old)+</a:t>
                </a:r>
                <a:r>
                  <a:rPr lang="el-GR" sz="2400" dirty="0" smtClean="0"/>
                  <a:t>α</a:t>
                </a:r>
                <a:r>
                  <a:rPr lang="en-US" sz="2400" dirty="0" smtClean="0"/>
                  <a:t>(t-yin)xi</a:t>
                </a:r>
              </a:p>
              <a:p>
                <a:pPr marL="0" indent="0">
                  <a:buNone/>
                </a:pPr>
                <a:r>
                  <a:rPr lang="en-US" sz="2400" dirty="0"/>
                  <a:t> </a:t>
                </a:r>
                <a:r>
                  <a:rPr lang="en-US" sz="2400" dirty="0" smtClean="0"/>
                  <a:t>      b(new)=b(old)+</a:t>
                </a:r>
                <a:r>
                  <a:rPr lang="el-GR" sz="2400" dirty="0"/>
                  <a:t> α</a:t>
                </a:r>
                <a:r>
                  <a:rPr lang="en-US" sz="2400" dirty="0" smtClean="0"/>
                  <a:t>(t-yin)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62100" y="1825624"/>
                <a:ext cx="9791700" cy="5032375"/>
              </a:xfrm>
              <a:blipFill rotWithShape="0">
                <a:blip r:embed="rId2"/>
                <a:stretch>
                  <a:fillRect l="-809" t="-1695"/>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100" y="495300"/>
            <a:ext cx="12115800" cy="5867400"/>
          </a:xfrm>
          <a:prstGeom prst="rect">
            <a:avLst/>
          </a:prstGeom>
        </p:spPr>
      </p:pic>
    </p:spTree>
    <p:extLst>
      <p:ext uri="{BB962C8B-B14F-4D97-AF65-F5344CB8AC3E}">
        <p14:creationId xmlns:p14="http://schemas.microsoft.com/office/powerpoint/2010/main" val="64900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Adaptive Linear Neuron (</a:t>
            </a:r>
            <a:r>
              <a:rPr lang="en-US" dirty="0" err="1"/>
              <a:t>Madaline</a:t>
            </a:r>
            <a:r>
              <a:rPr lang="en-US" dirty="0"/>
              <a:t>)</a:t>
            </a:r>
            <a:br>
              <a:rPr lang="en-US" dirty="0"/>
            </a:br>
            <a:endParaRPr lang="en-US" dirty="0"/>
          </a:p>
        </p:txBody>
      </p:sp>
      <p:sp>
        <p:nvSpPr>
          <p:cNvPr id="3" name="Content Placeholder 2"/>
          <p:cNvSpPr>
            <a:spLocks noGrp="1"/>
          </p:cNvSpPr>
          <p:nvPr>
            <p:ph idx="1"/>
          </p:nvPr>
        </p:nvSpPr>
        <p:spPr>
          <a:xfrm>
            <a:off x="1562100" y="1825624"/>
            <a:ext cx="9791700" cy="4831849"/>
          </a:xfrm>
        </p:spPr>
        <p:txBody>
          <a:bodyPr>
            <a:normAutofit/>
          </a:bodyPr>
          <a:lstStyle/>
          <a:p>
            <a:r>
              <a:rPr lang="en-US" sz="2800" dirty="0" err="1"/>
              <a:t>Madaline</a:t>
            </a:r>
            <a:r>
              <a:rPr lang="en-US" sz="2800" dirty="0"/>
              <a:t> which stands for Multiple Adaptive Linear Neuron, is a network which consists of many </a:t>
            </a:r>
            <a:r>
              <a:rPr lang="en-US" sz="2800" dirty="0" err="1"/>
              <a:t>Adalines</a:t>
            </a:r>
            <a:r>
              <a:rPr lang="en-US" sz="2800" dirty="0"/>
              <a:t> in parallel. It will have a single output unit. Some important points about </a:t>
            </a:r>
            <a:r>
              <a:rPr lang="en-US" sz="2800" dirty="0" err="1"/>
              <a:t>Madaline</a:t>
            </a:r>
            <a:r>
              <a:rPr lang="en-US" sz="2800" dirty="0"/>
              <a:t> are as follows −</a:t>
            </a:r>
          </a:p>
          <a:p>
            <a:r>
              <a:rPr lang="en-US" sz="2800" dirty="0"/>
              <a:t>It is just like a multilayer perceptron, where Adaline will act as a hidden unit between the input and the </a:t>
            </a:r>
            <a:r>
              <a:rPr lang="en-US" sz="2800" dirty="0" err="1"/>
              <a:t>Madaline</a:t>
            </a:r>
            <a:r>
              <a:rPr lang="en-US" sz="2800" dirty="0"/>
              <a:t> layer.</a:t>
            </a:r>
          </a:p>
          <a:p>
            <a:r>
              <a:rPr lang="en-US" sz="2800" dirty="0"/>
              <a:t>The weights and the bias between the input and Adaline layers, as in we see in the Adaline architecture, are adjustable.</a:t>
            </a:r>
          </a:p>
          <a:p>
            <a:r>
              <a:rPr lang="en-US" sz="2800" dirty="0"/>
              <a:t>The Adaline and </a:t>
            </a:r>
            <a:r>
              <a:rPr lang="en-US" sz="2800" dirty="0" err="1"/>
              <a:t>Madaline</a:t>
            </a:r>
            <a:r>
              <a:rPr lang="en-US" sz="2800" dirty="0"/>
              <a:t> layers have fixed weights and bias of </a:t>
            </a:r>
            <a:r>
              <a:rPr lang="en-US" sz="2800" dirty="0" smtClean="0"/>
              <a:t>1</a:t>
            </a:r>
            <a:endParaRPr lang="en-US" sz="2800" dirty="0"/>
          </a:p>
          <a:p>
            <a:endParaRPr lang="en-US" dirty="0"/>
          </a:p>
        </p:txBody>
      </p:sp>
    </p:spTree>
    <p:extLst>
      <p:ext uri="{BB962C8B-B14F-4D97-AF65-F5344CB8AC3E}">
        <p14:creationId xmlns:p14="http://schemas.microsoft.com/office/powerpoint/2010/main" val="374728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4" name="Picture 3"/>
          <p:cNvPicPr>
            <a:picLocks noChangeAspect="1"/>
          </p:cNvPicPr>
          <p:nvPr/>
        </p:nvPicPr>
        <p:blipFill>
          <a:blip r:embed="rId2"/>
          <a:stretch>
            <a:fillRect/>
          </a:stretch>
        </p:blipFill>
        <p:spPr>
          <a:xfrm>
            <a:off x="1251283" y="1496426"/>
            <a:ext cx="9609221" cy="5096879"/>
          </a:xfrm>
          <a:prstGeom prst="rect">
            <a:avLst/>
          </a:prstGeom>
        </p:spPr>
      </p:pic>
    </p:spTree>
    <p:extLst>
      <p:ext uri="{BB962C8B-B14F-4D97-AF65-F5344CB8AC3E}">
        <p14:creationId xmlns:p14="http://schemas.microsoft.com/office/powerpoint/2010/main" val="239762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normAutofit/>
          </a:bodyPr>
          <a:lstStyle/>
          <a:p>
            <a:r>
              <a:rPr lang="en-US" sz="2800" dirty="0"/>
              <a:t>The architecture of </a:t>
            </a:r>
            <a:r>
              <a:rPr lang="en-US" sz="2800" dirty="0" err="1"/>
              <a:t>Madaline</a:t>
            </a:r>
            <a:r>
              <a:rPr lang="en-US" sz="2800" dirty="0"/>
              <a:t> consists of </a:t>
            </a:r>
            <a:r>
              <a:rPr lang="en-US" sz="2800" b="1" dirty="0"/>
              <a:t>“n”</a:t>
            </a:r>
            <a:r>
              <a:rPr lang="en-US" sz="2800" dirty="0"/>
              <a:t> neurons of the input layer, </a:t>
            </a:r>
            <a:r>
              <a:rPr lang="en-US" sz="2800" b="1" dirty="0"/>
              <a:t>“m”</a:t>
            </a:r>
            <a:r>
              <a:rPr lang="en-US" sz="2800" dirty="0"/>
              <a:t> neurons of the Adaline layer, and 1 neuron of the </a:t>
            </a:r>
            <a:r>
              <a:rPr lang="en-US" sz="2800" dirty="0" err="1"/>
              <a:t>Madaline</a:t>
            </a:r>
            <a:r>
              <a:rPr lang="en-US" sz="2800" dirty="0"/>
              <a:t> layer. The Adaline layer can be considered as the hidden layer as it is between the input layer and the output layer, i.e. the </a:t>
            </a:r>
            <a:r>
              <a:rPr lang="en-US" sz="2800" dirty="0" err="1"/>
              <a:t>Madaline</a:t>
            </a:r>
            <a:r>
              <a:rPr lang="en-US" sz="2800" dirty="0"/>
              <a:t> </a:t>
            </a:r>
            <a:r>
              <a:rPr lang="en-US" sz="2800" dirty="0" smtClean="0"/>
              <a:t>layer.</a:t>
            </a:r>
            <a:endParaRPr lang="en-US" sz="2800" dirty="0"/>
          </a:p>
        </p:txBody>
      </p:sp>
    </p:spTree>
    <p:extLst>
      <p:ext uri="{BB962C8B-B14F-4D97-AF65-F5344CB8AC3E}">
        <p14:creationId xmlns:p14="http://schemas.microsoft.com/office/powerpoint/2010/main" val="27822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Propagation Neural Networks</a:t>
            </a:r>
            <a:br>
              <a:rPr lang="en-US" dirty="0"/>
            </a:br>
            <a:endParaRPr lang="en-US" dirty="0"/>
          </a:p>
        </p:txBody>
      </p:sp>
      <p:sp>
        <p:nvSpPr>
          <p:cNvPr id="3" name="Content Placeholder 2"/>
          <p:cNvSpPr>
            <a:spLocks noGrp="1"/>
          </p:cNvSpPr>
          <p:nvPr>
            <p:ph idx="1"/>
          </p:nvPr>
        </p:nvSpPr>
        <p:spPr/>
        <p:txBody>
          <a:bodyPr>
            <a:normAutofit/>
          </a:bodyPr>
          <a:lstStyle/>
          <a:p>
            <a:pPr algn="just"/>
            <a:r>
              <a:rPr lang="en-US" sz="2800" dirty="0"/>
              <a:t>Back Propagation Neural (BPN) is a multilayer neural network consisting of the input layer, at least one hidden layer and output layer. As its name suggests, back propagating will take place in this network. The error which is calculated at the output layer, by comparing the target output and the actual output, will be propagated back towards the input layer</a:t>
            </a:r>
          </a:p>
        </p:txBody>
      </p:sp>
    </p:spTree>
    <p:extLst>
      <p:ext uri="{BB962C8B-B14F-4D97-AF65-F5344CB8AC3E}">
        <p14:creationId xmlns:p14="http://schemas.microsoft.com/office/powerpoint/2010/main" val="227714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br>
              <a:rPr lang="en-US" dirty="0"/>
            </a:br>
            <a:endParaRPr lang="en-US" dirty="0"/>
          </a:p>
        </p:txBody>
      </p:sp>
      <p:sp>
        <p:nvSpPr>
          <p:cNvPr id="3" name="Content Placeholder 2"/>
          <p:cNvSpPr>
            <a:spLocks noGrp="1"/>
          </p:cNvSpPr>
          <p:nvPr>
            <p:ph idx="1"/>
          </p:nvPr>
        </p:nvSpPr>
        <p:spPr/>
        <p:txBody>
          <a:bodyPr>
            <a:normAutofit/>
          </a:bodyPr>
          <a:lstStyle/>
          <a:p>
            <a:r>
              <a:rPr lang="en-US" sz="2800" dirty="0"/>
              <a:t>As shown in the diagram, the architecture of BPN has three interconnected layers having weights on them. The hidden layer as well as the output layer also has bias, whose weight is always 1, on them. As is clear from the diagram, the working of BPN is in two phases. One phase sends the signal from the input layer to the output layer, and the other phase back propagates the error from the output layer to the input layer.</a:t>
            </a:r>
          </a:p>
        </p:txBody>
      </p:sp>
    </p:spTree>
    <p:extLst>
      <p:ext uri="{BB962C8B-B14F-4D97-AF65-F5344CB8AC3E}">
        <p14:creationId xmlns:p14="http://schemas.microsoft.com/office/powerpoint/2010/main" val="2876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r>
              <a:rPr lang="en-US" sz="2800" dirty="0"/>
              <a:t>For training, BPN will use binary sigmoid activation function. The training of BPN will have the following three phases.</a:t>
            </a:r>
          </a:p>
          <a:p>
            <a:r>
              <a:rPr lang="en-US" sz="2800" b="1" dirty="0"/>
              <a:t>Phase 1</a:t>
            </a:r>
            <a:r>
              <a:rPr lang="en-US" sz="2800" dirty="0"/>
              <a:t> − Feed Forward Phase</a:t>
            </a:r>
          </a:p>
          <a:p>
            <a:r>
              <a:rPr lang="en-US" sz="2800" b="1" dirty="0"/>
              <a:t>Phase 2</a:t>
            </a:r>
            <a:r>
              <a:rPr lang="en-US" sz="2800" dirty="0"/>
              <a:t> − Back Propagation of error</a:t>
            </a:r>
          </a:p>
          <a:p>
            <a:r>
              <a:rPr lang="en-US" sz="2800" b="1" dirty="0"/>
              <a:t>Phase 3</a:t>
            </a:r>
            <a:r>
              <a:rPr lang="en-US" sz="2800" dirty="0"/>
              <a:t> − Updating of weights</a:t>
            </a:r>
          </a:p>
          <a:p>
            <a:endParaRPr lang="en-US" dirty="0"/>
          </a:p>
        </p:txBody>
      </p:sp>
    </p:spTree>
    <p:extLst>
      <p:ext uri="{BB962C8B-B14F-4D97-AF65-F5344CB8AC3E}">
        <p14:creationId xmlns:p14="http://schemas.microsoft.com/office/powerpoint/2010/main" val="169465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p:txBody>
          <a:bodyPr>
            <a:normAutofit/>
          </a:bodyPr>
          <a:lstStyle/>
          <a:p>
            <a:pPr algn="just"/>
            <a:r>
              <a:rPr lang="en-US" sz="2800" dirty="0" smtClean="0"/>
              <a:t>Supervised learning is commonly used in real world applications, such as face and speech recognition, products or movie recommendations, and sales forecasting. Supervised learning can be further classified into two types - </a:t>
            </a:r>
            <a:r>
              <a:rPr lang="en-US" sz="2800" b="1" dirty="0" smtClean="0"/>
              <a:t>Regression</a:t>
            </a:r>
            <a:r>
              <a:rPr lang="en-US" sz="2800" dirty="0" smtClean="0"/>
              <a:t> and </a:t>
            </a:r>
            <a:r>
              <a:rPr lang="en-US" sz="2800" b="1" dirty="0" smtClean="0"/>
              <a:t>Classification</a:t>
            </a:r>
            <a:r>
              <a:rPr lang="en-US" sz="2800" dirty="0" smtClean="0"/>
              <a:t>.</a:t>
            </a:r>
          </a:p>
          <a:p>
            <a:r>
              <a:rPr lang="en-US" sz="2800" b="1" dirty="0" smtClean="0"/>
              <a:t>Regression</a:t>
            </a:r>
            <a:r>
              <a:rPr lang="en-US" sz="2800" dirty="0" smtClean="0"/>
              <a:t> trains on and predicts a continuous-valued response, for example predicting real estate prices.</a:t>
            </a:r>
          </a:p>
          <a:p>
            <a:r>
              <a:rPr lang="en-US" sz="2800" b="1" dirty="0" smtClean="0"/>
              <a:t>Classification</a:t>
            </a:r>
            <a:r>
              <a:rPr lang="en-US" sz="2800" dirty="0" smtClean="0"/>
              <a:t> attempts to find the appropriate class label, such as analyzing positive/negative sentiment, male and female persons, benign and malignant tumors, secure and unsecure loans etc.</a:t>
            </a:r>
          </a:p>
          <a:p>
            <a:pPr algn="just"/>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a:t>
            </a:r>
            <a:r>
              <a:rPr lang="en-US" dirty="0" smtClean="0"/>
              <a:t>…..</a:t>
            </a:r>
            <a:endParaRPr lang="en-US" dirty="0"/>
          </a:p>
        </p:txBody>
      </p:sp>
      <p:sp>
        <p:nvSpPr>
          <p:cNvPr id="5" name="Rectangle 2"/>
          <p:cNvSpPr>
            <a:spLocks noGrp="1" noChangeArrowheads="1"/>
          </p:cNvSpPr>
          <p:nvPr>
            <p:ph idx="1"/>
          </p:nvPr>
        </p:nvSpPr>
        <p:spPr bwMode="auto">
          <a:xfrm>
            <a:off x="1562100" y="2662466"/>
            <a:ext cx="1109848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tx1"/>
                </a:solidFill>
                <a:effectLst/>
                <a:latin typeface="Arial" panose="020B0604020202020204" pitchFamily="34" charset="0"/>
              </a:rPr>
              <a:t>Step 1</a:t>
            </a:r>
            <a:r>
              <a:rPr kumimoji="0" lang="en-US" altLang="en-US" sz="2800" b="0" i="0" u="none" strike="noStrike" cap="none" normalizeH="0" baseline="0" dirty="0" smtClean="0">
                <a:ln>
                  <a:noFill/>
                </a:ln>
                <a:solidFill>
                  <a:schemeClr val="tx1"/>
                </a:solidFill>
                <a:effectLst/>
                <a:latin typeface="Arial" panose="020B0604020202020204" pitchFamily="34" charset="0"/>
              </a:rPr>
              <a:t> − Initialize the following to start the training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smtClean="0">
                <a:ln>
                  <a:noFill/>
                </a:ln>
                <a:solidFill>
                  <a:schemeClr val="tx1"/>
                </a:solidFill>
                <a:effectLst/>
                <a:latin typeface="Arial" panose="020B0604020202020204" pitchFamily="34" charset="0"/>
              </a:rPr>
              <a:t>Weights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smtClean="0">
                <a:ln>
                  <a:noFill/>
                </a:ln>
                <a:solidFill>
                  <a:schemeClr val="tx1"/>
                </a:solidFill>
                <a:effectLst/>
                <a:latin typeface="Arial" panose="020B0604020202020204" pitchFamily="34" charset="0"/>
              </a:rPr>
              <a:t>Learning rate </a:t>
            </a:r>
            <a:r>
              <a:rPr kumimoji="0" lang="en-US" altLang="en-US" sz="2800" b="0" i="1" u="none" strike="noStrike" cap="none" normalizeH="0" baseline="0" dirty="0" smtClean="0">
                <a:ln>
                  <a:noFill/>
                </a:ln>
                <a:solidFill>
                  <a:schemeClr val="tx1"/>
                </a:solidFill>
                <a:effectLst/>
                <a:latin typeface="MathJax_Math"/>
              </a:rPr>
              <a:t>α</a:t>
            </a:r>
            <a:endParaRPr kumimoji="0" lang="en-US" altLang="en-US"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smtClean="0">
                <a:ln>
                  <a:noFill/>
                </a:ln>
                <a:solidFill>
                  <a:schemeClr val="tx1"/>
                </a:solidFill>
                <a:effectLst/>
                <a:latin typeface="Arial" panose="020B0604020202020204" pitchFamily="34" charset="0"/>
              </a:rPr>
              <a:t>For easy calculation and simplicity, take some small random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tx1"/>
                </a:solidFill>
                <a:effectLst/>
                <a:latin typeface="Arial" panose="020B0604020202020204" pitchFamily="34" charset="0"/>
              </a:rPr>
              <a:t>Step 2</a:t>
            </a:r>
            <a:r>
              <a:rPr kumimoji="0" lang="en-US" altLang="en-US" sz="2800" b="0" i="0" u="none" strike="noStrike" cap="none" normalizeH="0" baseline="0" dirty="0" smtClean="0">
                <a:ln>
                  <a:noFill/>
                </a:ln>
                <a:solidFill>
                  <a:schemeClr val="tx1"/>
                </a:solidFill>
                <a:effectLst/>
                <a:latin typeface="Arial" panose="020B0604020202020204" pitchFamily="34" charset="0"/>
              </a:rPr>
              <a:t> − Continue step 3-11 when the stopping condition is not true.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tx1"/>
                </a:solidFill>
                <a:effectLst/>
                <a:latin typeface="Arial" panose="020B0604020202020204" pitchFamily="34" charset="0"/>
              </a:rPr>
              <a:t>Step 3</a:t>
            </a:r>
            <a:r>
              <a:rPr kumimoji="0" lang="en-US" altLang="en-US" sz="2800" b="0" i="0" u="none" strike="noStrike" cap="none" normalizeH="0" baseline="0" dirty="0" smtClean="0">
                <a:ln>
                  <a:noFill/>
                </a:ln>
                <a:solidFill>
                  <a:schemeClr val="tx1"/>
                </a:solidFill>
                <a:effectLst/>
                <a:latin typeface="Arial" panose="020B0604020202020204" pitchFamily="34" charset="0"/>
              </a:rPr>
              <a:t> − Continue step 4-10 for every training pair.</a:t>
            </a:r>
          </a:p>
        </p:txBody>
      </p:sp>
    </p:spTree>
    <p:extLst>
      <p:ext uri="{BB962C8B-B14F-4D97-AF65-F5344CB8AC3E}">
        <p14:creationId xmlns:p14="http://schemas.microsoft.com/office/powerpoint/2010/main" val="105592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I</a:t>
            </a:r>
            <a:endParaRPr lang="en-US" dirty="0"/>
          </a:p>
        </p:txBody>
      </p:sp>
      <p:pic>
        <p:nvPicPr>
          <p:cNvPr id="6" name="Picture 5"/>
          <p:cNvPicPr>
            <a:picLocks noChangeAspect="1"/>
          </p:cNvPicPr>
          <p:nvPr/>
        </p:nvPicPr>
        <p:blipFill>
          <a:blip r:embed="rId2"/>
          <a:stretch>
            <a:fillRect/>
          </a:stretch>
        </p:blipFill>
        <p:spPr>
          <a:xfrm>
            <a:off x="930442" y="1989221"/>
            <a:ext cx="10423358" cy="4868779"/>
          </a:xfrm>
          <a:prstGeom prst="rect">
            <a:avLst/>
          </a:prstGeom>
        </p:spPr>
      </p:pic>
    </p:spTree>
    <p:extLst>
      <p:ext uri="{BB962C8B-B14F-4D97-AF65-F5344CB8AC3E}">
        <p14:creationId xmlns:p14="http://schemas.microsoft.com/office/powerpoint/2010/main" val="149080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I…</a:t>
            </a:r>
            <a:endParaRPr lang="en-US" dirty="0"/>
          </a:p>
        </p:txBody>
      </p:sp>
      <p:pic>
        <p:nvPicPr>
          <p:cNvPr id="4" name="Picture 3"/>
          <p:cNvPicPr>
            <a:picLocks noChangeAspect="1"/>
          </p:cNvPicPr>
          <p:nvPr/>
        </p:nvPicPr>
        <p:blipFill>
          <a:blip r:embed="rId2"/>
          <a:stretch>
            <a:fillRect/>
          </a:stretch>
        </p:blipFill>
        <p:spPr>
          <a:xfrm>
            <a:off x="962526" y="1985962"/>
            <a:ext cx="10700085" cy="4703596"/>
          </a:xfrm>
          <a:prstGeom prst="rect">
            <a:avLst/>
          </a:prstGeom>
        </p:spPr>
      </p:pic>
    </p:spTree>
    <p:extLst>
      <p:ext uri="{BB962C8B-B14F-4D97-AF65-F5344CB8AC3E}">
        <p14:creationId xmlns:p14="http://schemas.microsoft.com/office/powerpoint/2010/main" val="15153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0442" y="365125"/>
            <a:ext cx="8855242" cy="1325563"/>
          </a:xfrm>
        </p:spPr>
        <p:txBody>
          <a:bodyPr/>
          <a:lstStyle/>
          <a:p>
            <a:r>
              <a:rPr lang="en-US" dirty="0" smtClean="0"/>
              <a:t>Phase II</a:t>
            </a:r>
            <a:endParaRPr lang="en-US" dirty="0"/>
          </a:p>
        </p:txBody>
      </p:sp>
      <p:pic>
        <p:nvPicPr>
          <p:cNvPr id="5" name="Picture 4"/>
          <p:cNvPicPr>
            <a:picLocks noChangeAspect="1"/>
          </p:cNvPicPr>
          <p:nvPr/>
        </p:nvPicPr>
        <p:blipFill>
          <a:blip r:embed="rId2"/>
          <a:stretch>
            <a:fillRect/>
          </a:stretch>
        </p:blipFill>
        <p:spPr>
          <a:xfrm>
            <a:off x="930442" y="1556084"/>
            <a:ext cx="10668000" cy="4828674"/>
          </a:xfrm>
          <a:prstGeom prst="rect">
            <a:avLst/>
          </a:prstGeom>
        </p:spPr>
      </p:pic>
    </p:spTree>
    <p:extLst>
      <p:ext uri="{BB962C8B-B14F-4D97-AF65-F5344CB8AC3E}">
        <p14:creationId xmlns:p14="http://schemas.microsoft.com/office/powerpoint/2010/main" val="108326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II…</a:t>
            </a:r>
            <a:endParaRPr lang="en-US" dirty="0"/>
          </a:p>
        </p:txBody>
      </p:sp>
      <p:pic>
        <p:nvPicPr>
          <p:cNvPr id="4" name="Picture 3"/>
          <p:cNvPicPr>
            <a:picLocks noChangeAspect="1"/>
          </p:cNvPicPr>
          <p:nvPr/>
        </p:nvPicPr>
        <p:blipFill>
          <a:blip r:embed="rId2"/>
          <a:stretch>
            <a:fillRect/>
          </a:stretch>
        </p:blipFill>
        <p:spPr>
          <a:xfrm>
            <a:off x="1074821" y="1876424"/>
            <a:ext cx="10539663" cy="4981575"/>
          </a:xfrm>
          <a:prstGeom prst="rect">
            <a:avLst/>
          </a:prstGeom>
        </p:spPr>
      </p:pic>
    </p:spTree>
    <p:extLst>
      <p:ext uri="{BB962C8B-B14F-4D97-AF65-F5344CB8AC3E}">
        <p14:creationId xmlns:p14="http://schemas.microsoft.com/office/powerpoint/2010/main" val="234971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III</a:t>
            </a:r>
            <a:endParaRPr lang="en-US" dirty="0"/>
          </a:p>
        </p:txBody>
      </p:sp>
      <p:pic>
        <p:nvPicPr>
          <p:cNvPr id="5" name="Picture 4"/>
          <p:cNvPicPr>
            <a:picLocks noChangeAspect="1"/>
          </p:cNvPicPr>
          <p:nvPr/>
        </p:nvPicPr>
        <p:blipFill>
          <a:blip r:embed="rId2"/>
          <a:stretch>
            <a:fillRect/>
          </a:stretch>
        </p:blipFill>
        <p:spPr>
          <a:xfrm>
            <a:off x="786063" y="1800224"/>
            <a:ext cx="10716126" cy="5057775"/>
          </a:xfrm>
          <a:prstGeom prst="rect">
            <a:avLst/>
          </a:prstGeom>
        </p:spPr>
      </p:pic>
    </p:spTree>
    <p:extLst>
      <p:ext uri="{BB962C8B-B14F-4D97-AF65-F5344CB8AC3E}">
        <p14:creationId xmlns:p14="http://schemas.microsoft.com/office/powerpoint/2010/main" val="406235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 Algorithms</a:t>
            </a:r>
            <a:endParaRPr lang="en-US" dirty="0"/>
          </a:p>
        </p:txBody>
      </p:sp>
      <p:sp>
        <p:nvSpPr>
          <p:cNvPr id="3" name="Content Placeholder 2"/>
          <p:cNvSpPr>
            <a:spLocks noGrp="1"/>
          </p:cNvSpPr>
          <p:nvPr>
            <p:ph idx="1"/>
          </p:nvPr>
        </p:nvSpPr>
        <p:spPr/>
        <p:txBody>
          <a:bodyPr/>
          <a:lstStyle/>
          <a:p>
            <a:pPr algn="just"/>
            <a:r>
              <a:rPr lang="en-US" sz="2800" dirty="0"/>
              <a:t>In machine learning, unsupervised learning is a class of problems </a:t>
            </a:r>
            <a:r>
              <a:rPr lang="en-US" sz="2800" dirty="0" smtClean="0"/>
              <a:t>in which </a:t>
            </a:r>
            <a:r>
              <a:rPr lang="en-US" sz="2800" dirty="0"/>
              <a:t>one seeks to determine how the data are organized. It </a:t>
            </a:r>
            <a:r>
              <a:rPr lang="en-US" sz="2800" dirty="0" smtClean="0"/>
              <a:t>is distinguished </a:t>
            </a:r>
            <a:r>
              <a:rPr lang="en-US" sz="2800" dirty="0"/>
              <a:t>from supervised learning (and </a:t>
            </a:r>
            <a:r>
              <a:rPr lang="en-US" sz="2800" dirty="0" smtClean="0"/>
              <a:t>reinforcement learning</a:t>
            </a:r>
            <a:r>
              <a:rPr lang="en-US" sz="2800" dirty="0"/>
              <a:t>) in that the learner is given only unlabeled examples</a:t>
            </a:r>
            <a:r>
              <a:rPr lang="en-US" sz="2800" dirty="0" smtClean="0"/>
              <a:t>.</a:t>
            </a:r>
          </a:p>
          <a:p>
            <a:pPr lvl="1"/>
            <a:r>
              <a:rPr lang="en-US" sz="2600" b="1" dirty="0" smtClean="0"/>
              <a:t>Clustering</a:t>
            </a:r>
            <a:r>
              <a:rPr lang="en-US" sz="2600" dirty="0" smtClean="0"/>
              <a:t> </a:t>
            </a:r>
            <a:r>
              <a:rPr lang="en-US" dirty="0"/>
              <a:t/>
            </a:r>
            <a:br>
              <a:rPr lang="en-US" dirty="0"/>
            </a:br>
            <a:r>
              <a:rPr lang="en-US" sz="2400" dirty="0" err="1"/>
              <a:t>Clustering</a:t>
            </a:r>
            <a:r>
              <a:rPr lang="en-US" sz="2400" dirty="0"/>
              <a:t> </a:t>
            </a:r>
            <a:r>
              <a:rPr lang="en-US" sz="2400" dirty="0" smtClean="0"/>
              <a:t>is </a:t>
            </a:r>
            <a:r>
              <a:rPr lang="en-US" sz="2400" dirty="0"/>
              <a:t>the assignment of a set of observations into subsets (called clusters) so that observations in the same cluster are similar in some </a:t>
            </a:r>
            <a:r>
              <a:rPr lang="en-US" sz="2400" dirty="0" smtClean="0"/>
              <a:t>sense. Clustering </a:t>
            </a:r>
            <a:r>
              <a:rPr lang="en-US" sz="2400" dirty="0"/>
              <a:t>is a </a:t>
            </a:r>
            <a:r>
              <a:rPr lang="en-US" sz="2400" dirty="0" smtClean="0"/>
              <a:t>method of </a:t>
            </a:r>
            <a:r>
              <a:rPr lang="en-US" sz="2400" dirty="0"/>
              <a:t>unsupervised learning, and a common technique for statistical data analysis used in many fields.</a:t>
            </a:r>
          </a:p>
        </p:txBody>
      </p:sp>
    </p:spTree>
    <p:extLst>
      <p:ext uri="{BB962C8B-B14F-4D97-AF65-F5344CB8AC3E}">
        <p14:creationId xmlns:p14="http://schemas.microsoft.com/office/powerpoint/2010/main" val="136296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pPr algn="just"/>
            <a:r>
              <a:rPr lang="en-US" sz="2400" dirty="0"/>
              <a:t>Let’s understand this with an example. Suppose, you are the head of a rental store and wish to understand preferences of your costumers to scale up your business. Is it possible for you to look at details of each costumer and devise a unique business strategy for each one of them? Definitely not. But, what you can do is to cluster all of your costumers into say 10 groups based on their purchasing habits and use a separate strategy for costumers in each of these 10 groups. And this is what we call clustering.</a:t>
            </a:r>
          </a:p>
          <a:p>
            <a:pPr algn="just"/>
            <a:endParaRPr lang="en-US" sz="2400" dirty="0"/>
          </a:p>
          <a:p>
            <a:pPr algn="just"/>
            <a:r>
              <a:rPr lang="en-US" sz="2400" dirty="0"/>
              <a:t>Now, that we understand what is clustering. Let’s take a look at the types of clustering.</a:t>
            </a:r>
          </a:p>
        </p:txBody>
      </p:sp>
    </p:spTree>
    <p:extLst>
      <p:ext uri="{BB962C8B-B14F-4D97-AF65-F5344CB8AC3E}">
        <p14:creationId xmlns:p14="http://schemas.microsoft.com/office/powerpoint/2010/main" val="98493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Clustering</a:t>
            </a:r>
          </a:p>
        </p:txBody>
      </p:sp>
      <p:sp>
        <p:nvSpPr>
          <p:cNvPr id="3" name="Content Placeholder 2"/>
          <p:cNvSpPr>
            <a:spLocks noGrp="1"/>
          </p:cNvSpPr>
          <p:nvPr>
            <p:ph idx="1"/>
          </p:nvPr>
        </p:nvSpPr>
        <p:spPr/>
        <p:txBody>
          <a:bodyPr>
            <a:normAutofit/>
          </a:bodyPr>
          <a:lstStyle/>
          <a:p>
            <a:r>
              <a:rPr lang="en-US" sz="2400" dirty="0"/>
              <a:t>Broadly speaking, clustering can be divided into two subgroups </a:t>
            </a:r>
            <a:r>
              <a:rPr lang="en-US" sz="2400" dirty="0" smtClean="0"/>
              <a:t>:</a:t>
            </a:r>
            <a:endParaRPr lang="en-US" sz="2400" dirty="0"/>
          </a:p>
          <a:p>
            <a:r>
              <a:rPr lang="en-US" sz="2400" b="1" dirty="0"/>
              <a:t>Hard Clustering:</a:t>
            </a:r>
            <a:r>
              <a:rPr lang="en-US" sz="2400" dirty="0"/>
              <a:t> In hard clustering, each data point either belongs to a cluster completely or not. For example, in the above example each customer is put into one group out of the 10 groups.</a:t>
            </a:r>
          </a:p>
          <a:p>
            <a:pPr algn="just"/>
            <a:r>
              <a:rPr lang="en-US" sz="2400" b="1" dirty="0"/>
              <a:t>Soft Clustering</a:t>
            </a:r>
            <a:r>
              <a:rPr lang="en-US" sz="2400" dirty="0"/>
              <a:t>: In soft clustering, instead of putting each data point into a separate cluster, a probability or likelihood of that data point to be in those clusters is assigned. For example, from the above scenario each costumer is assigned a probability to be in either of 10 clusters of the retail store.</a:t>
            </a:r>
          </a:p>
          <a:p>
            <a:pPr algn="just"/>
            <a:endParaRPr lang="en-US" sz="2400" dirty="0"/>
          </a:p>
        </p:txBody>
      </p:sp>
    </p:spTree>
    <p:extLst>
      <p:ext uri="{BB962C8B-B14F-4D97-AF65-F5344CB8AC3E}">
        <p14:creationId xmlns:p14="http://schemas.microsoft.com/office/powerpoint/2010/main" val="220630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clustering algorithms</a:t>
            </a:r>
          </a:p>
        </p:txBody>
      </p:sp>
      <p:sp>
        <p:nvSpPr>
          <p:cNvPr id="3" name="Content Placeholder 2"/>
          <p:cNvSpPr>
            <a:spLocks noGrp="1"/>
          </p:cNvSpPr>
          <p:nvPr>
            <p:ph idx="1"/>
          </p:nvPr>
        </p:nvSpPr>
        <p:spPr/>
        <p:txBody>
          <a:bodyPr/>
          <a:lstStyle/>
          <a:p>
            <a:endParaRPr lang="en-US" dirty="0"/>
          </a:p>
          <a:p>
            <a:r>
              <a:rPr lang="en-US" sz="2400" dirty="0"/>
              <a:t>Since the task of clustering is subjective, the means that can be used for achieving this goal are plenty. Every methodology follows a different set of rules for defining the ‘similarity’ among data points. In fact, there are more than 100 clustering algorithms known. But few of the algorithms are used popularly, let’s look at them in detail:</a:t>
            </a:r>
          </a:p>
        </p:txBody>
      </p:sp>
    </p:spTree>
    <p:extLst>
      <p:ext uri="{BB962C8B-B14F-4D97-AF65-F5344CB8AC3E}">
        <p14:creationId xmlns:p14="http://schemas.microsoft.com/office/powerpoint/2010/main" val="238918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Vs Classification</a:t>
            </a:r>
            <a:endParaRPr lang="en-US" dirty="0"/>
          </a:p>
        </p:txBody>
      </p:sp>
      <p:sp>
        <p:nvSpPr>
          <p:cNvPr id="1026" name="AutoShape 2" descr="Image result for regression vs classification"/>
          <p:cNvSpPr>
            <a:spLocks noChangeAspect="1" noChangeArrowheads="1"/>
          </p:cNvSpPr>
          <p:nvPr/>
        </p:nvSpPr>
        <p:spPr bwMode="auto">
          <a:xfrm>
            <a:off x="155575" y="-1608138"/>
            <a:ext cx="4486275" cy="33623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rvc.jpeg"/>
          <p:cNvPicPr>
            <a:picLocks noChangeAspect="1"/>
          </p:cNvPicPr>
          <p:nvPr/>
        </p:nvPicPr>
        <p:blipFill>
          <a:blip r:embed="rId2"/>
          <a:stretch>
            <a:fillRect/>
          </a:stretch>
        </p:blipFill>
        <p:spPr>
          <a:xfrm>
            <a:off x="1468581" y="1312717"/>
            <a:ext cx="8063345" cy="46031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models:</a:t>
            </a:r>
          </a:p>
        </p:txBody>
      </p:sp>
      <p:sp>
        <p:nvSpPr>
          <p:cNvPr id="3" name="Content Placeholder 2"/>
          <p:cNvSpPr>
            <a:spLocks noGrp="1"/>
          </p:cNvSpPr>
          <p:nvPr>
            <p:ph idx="1"/>
          </p:nvPr>
        </p:nvSpPr>
        <p:spPr/>
        <p:txBody>
          <a:bodyPr>
            <a:normAutofit lnSpcReduction="10000"/>
          </a:bodyPr>
          <a:lstStyle/>
          <a:p>
            <a:pPr algn="just"/>
            <a:r>
              <a:rPr lang="en-US" sz="2400" dirty="0" smtClean="0"/>
              <a:t>As </a:t>
            </a:r>
            <a:r>
              <a:rPr lang="en-US" sz="2400" dirty="0"/>
              <a:t>the name suggests, these models are based on the notion that the data points closer in data space exhibit more similarity to each other than the data points lying farther away. </a:t>
            </a:r>
            <a:endParaRPr lang="en-US" sz="2400" dirty="0" smtClean="0"/>
          </a:p>
          <a:p>
            <a:pPr algn="just"/>
            <a:r>
              <a:rPr lang="en-US" sz="2400" dirty="0" smtClean="0"/>
              <a:t>These </a:t>
            </a:r>
            <a:r>
              <a:rPr lang="en-US" sz="2400" dirty="0"/>
              <a:t>models can follow two approaches. In the first approach, they start with classifying all data points into separate clusters &amp; then aggregating them as the distance decreases. </a:t>
            </a:r>
            <a:endParaRPr lang="en-US" sz="2400" dirty="0" smtClean="0"/>
          </a:p>
          <a:p>
            <a:pPr algn="just"/>
            <a:r>
              <a:rPr lang="en-US" sz="2400" dirty="0" smtClean="0"/>
              <a:t>In </a:t>
            </a:r>
            <a:r>
              <a:rPr lang="en-US" sz="2400" dirty="0"/>
              <a:t>the second approach, all data points are classified as a single cluster and then partitioned as the distance increases. Also, the choice of distance function is subjective. </a:t>
            </a:r>
            <a:endParaRPr lang="en-US" sz="2400" dirty="0" smtClean="0"/>
          </a:p>
          <a:p>
            <a:pPr algn="just"/>
            <a:r>
              <a:rPr lang="en-US" sz="2400" dirty="0" smtClean="0"/>
              <a:t>These </a:t>
            </a:r>
            <a:r>
              <a:rPr lang="en-US" sz="2400" dirty="0"/>
              <a:t>models are very easy to interpret but lacks scalability for handling big datasets. Examples of these models are hierarchical clustering algorithm and its variants.</a:t>
            </a:r>
          </a:p>
        </p:txBody>
      </p:sp>
    </p:spTree>
    <p:extLst>
      <p:ext uri="{BB962C8B-B14F-4D97-AF65-F5344CB8AC3E}">
        <p14:creationId xmlns:p14="http://schemas.microsoft.com/office/powerpoint/2010/main" val="214294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Centroid models</a:t>
            </a:r>
          </a:p>
        </p:txBody>
      </p:sp>
      <p:sp>
        <p:nvSpPr>
          <p:cNvPr id="3" name="Content Placeholder 2"/>
          <p:cNvSpPr>
            <a:spLocks noGrp="1"/>
          </p:cNvSpPr>
          <p:nvPr>
            <p:ph idx="1"/>
          </p:nvPr>
        </p:nvSpPr>
        <p:spPr/>
        <p:txBody>
          <a:bodyPr>
            <a:normAutofit/>
          </a:bodyPr>
          <a:lstStyle/>
          <a:p>
            <a:pPr algn="just"/>
            <a:r>
              <a:rPr lang="en-US" sz="2400" dirty="0" smtClean="0"/>
              <a:t>These </a:t>
            </a:r>
            <a:r>
              <a:rPr lang="en-US" sz="2400" dirty="0"/>
              <a:t>are iterative clustering algorithms in which the notion of similarity is derived by the closeness of a data point to the centroid of the clusters. K-Means clustering algorithm is a popular algorithm that falls into this category. </a:t>
            </a:r>
            <a:endParaRPr lang="en-US" sz="2400" dirty="0" smtClean="0"/>
          </a:p>
          <a:p>
            <a:pPr algn="just"/>
            <a:r>
              <a:rPr lang="en-US" sz="2400" dirty="0" smtClean="0"/>
              <a:t>In </a:t>
            </a:r>
            <a:r>
              <a:rPr lang="en-US" sz="2400" dirty="0"/>
              <a:t>these models, the no. of clusters required at the end have to be mentioned beforehand, which makes it important to have prior knowledge of the dataset. These models run iteratively to find the local optima.</a:t>
            </a:r>
          </a:p>
        </p:txBody>
      </p:sp>
    </p:spTree>
    <p:extLst>
      <p:ext uri="{BB962C8B-B14F-4D97-AF65-F5344CB8AC3E}">
        <p14:creationId xmlns:p14="http://schemas.microsoft.com/office/powerpoint/2010/main" val="78604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models:</a:t>
            </a:r>
          </a:p>
        </p:txBody>
      </p:sp>
      <p:sp>
        <p:nvSpPr>
          <p:cNvPr id="3" name="Content Placeholder 2"/>
          <p:cNvSpPr>
            <a:spLocks noGrp="1"/>
          </p:cNvSpPr>
          <p:nvPr>
            <p:ph idx="1"/>
          </p:nvPr>
        </p:nvSpPr>
        <p:spPr/>
        <p:txBody>
          <a:bodyPr>
            <a:normAutofit/>
          </a:bodyPr>
          <a:lstStyle/>
          <a:p>
            <a:pPr algn="just"/>
            <a:r>
              <a:rPr lang="en-US" sz="2400" dirty="0"/>
              <a:t> These clustering models are based on the notion of how probable is it that all data points in the cluster belong to the same distribution (For example: Normal, Gaussian). </a:t>
            </a:r>
            <a:endParaRPr lang="en-US" sz="2400" dirty="0" smtClean="0"/>
          </a:p>
          <a:p>
            <a:pPr algn="just"/>
            <a:r>
              <a:rPr lang="en-US" sz="2400" dirty="0" smtClean="0"/>
              <a:t>These </a:t>
            </a:r>
            <a:r>
              <a:rPr lang="en-US" sz="2400" dirty="0"/>
              <a:t>models often suffer from overfitting. A popular example of these models is Expectation-maximization algorithm which uses multivariate normal distributions.</a:t>
            </a:r>
          </a:p>
        </p:txBody>
      </p:sp>
    </p:spTree>
    <p:extLst>
      <p:ext uri="{BB962C8B-B14F-4D97-AF65-F5344CB8AC3E}">
        <p14:creationId xmlns:p14="http://schemas.microsoft.com/office/powerpoint/2010/main" val="67500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Models</a:t>
            </a:r>
          </a:p>
        </p:txBody>
      </p:sp>
      <p:sp>
        <p:nvSpPr>
          <p:cNvPr id="3" name="Content Placeholder 2"/>
          <p:cNvSpPr>
            <a:spLocks noGrp="1"/>
          </p:cNvSpPr>
          <p:nvPr>
            <p:ph idx="1"/>
          </p:nvPr>
        </p:nvSpPr>
        <p:spPr/>
        <p:txBody>
          <a:bodyPr>
            <a:normAutofit/>
          </a:bodyPr>
          <a:lstStyle/>
          <a:p>
            <a:pPr algn="just"/>
            <a:r>
              <a:rPr lang="en-US" sz="2400" b="1" u="sng" dirty="0" smtClean="0"/>
              <a:t> </a:t>
            </a:r>
            <a:r>
              <a:rPr lang="en-US" sz="2400" dirty="0"/>
              <a:t>These models search the data space for areas of varied density of data points in the data space</a:t>
            </a:r>
            <a:r>
              <a:rPr lang="en-US" sz="2400" dirty="0" smtClean="0"/>
              <a:t>.</a:t>
            </a:r>
          </a:p>
          <a:p>
            <a:pPr algn="just"/>
            <a:r>
              <a:rPr lang="en-US" sz="2400" dirty="0" smtClean="0"/>
              <a:t> </a:t>
            </a:r>
            <a:r>
              <a:rPr lang="en-US" sz="2400" dirty="0"/>
              <a:t>It isolates various different density regions and assign the data points within these regions in the same cluster. </a:t>
            </a:r>
            <a:endParaRPr lang="en-US" sz="2400" dirty="0" smtClean="0"/>
          </a:p>
          <a:p>
            <a:pPr algn="just"/>
            <a:r>
              <a:rPr lang="en-US" sz="2400" dirty="0" smtClean="0"/>
              <a:t>Popular </a:t>
            </a:r>
            <a:r>
              <a:rPr lang="en-US" sz="2400" dirty="0"/>
              <a:t>examples of density models are DBSCAN and OPTICS.</a:t>
            </a:r>
          </a:p>
        </p:txBody>
      </p:sp>
    </p:spTree>
    <p:extLst>
      <p:ext uri="{BB962C8B-B14F-4D97-AF65-F5344CB8AC3E}">
        <p14:creationId xmlns:p14="http://schemas.microsoft.com/office/powerpoint/2010/main" val="253911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K-means Clustering</a:t>
            </a:r>
            <a:r>
              <a:rPr lang="en-US" dirty="0"/>
              <a:t> </a:t>
            </a:r>
            <a:br>
              <a:rPr lang="en-US" dirty="0"/>
            </a:br>
            <a:endParaRPr lang="en-US" dirty="0"/>
          </a:p>
        </p:txBody>
      </p:sp>
      <p:sp>
        <p:nvSpPr>
          <p:cNvPr id="3" name="Content Placeholder 2"/>
          <p:cNvSpPr>
            <a:spLocks noGrp="1"/>
          </p:cNvSpPr>
          <p:nvPr>
            <p:ph idx="1"/>
          </p:nvPr>
        </p:nvSpPr>
        <p:spPr/>
        <p:txBody>
          <a:bodyPr/>
          <a:lstStyle/>
          <a:p>
            <a:pPr algn="just"/>
            <a:r>
              <a:rPr lang="en-US" sz="2400" dirty="0"/>
              <a:t>K-means clustering is an algorithm to classify or </a:t>
            </a:r>
            <a:r>
              <a:rPr lang="en-US" sz="2400" dirty="0" smtClean="0"/>
              <a:t>to group </a:t>
            </a:r>
            <a:r>
              <a:rPr lang="en-US" sz="2400" dirty="0"/>
              <a:t>your objects based on </a:t>
            </a:r>
            <a:r>
              <a:rPr lang="en-US" sz="2400" dirty="0" smtClean="0"/>
              <a:t>attributes/features into K </a:t>
            </a:r>
            <a:r>
              <a:rPr lang="en-US" sz="2400" dirty="0"/>
              <a:t>number of group. K is positive integer number. </a:t>
            </a:r>
            <a:endParaRPr lang="en-US" sz="2400" dirty="0" smtClean="0"/>
          </a:p>
          <a:p>
            <a:pPr algn="just"/>
            <a:r>
              <a:rPr lang="en-US" sz="2400" dirty="0"/>
              <a:t>The grouping is done by minimizing the sum of squares of distances between data and the corresponding cluster centroid. Thus the purpose of K-mean clustering is to classify the data</a:t>
            </a:r>
            <a:r>
              <a:rPr lang="en-US" sz="2400" dirty="0" smtClean="0"/>
              <a:t>.</a:t>
            </a:r>
          </a:p>
          <a:p>
            <a:pPr algn="just"/>
            <a:r>
              <a:rPr lang="en-US" sz="2400" dirty="0"/>
              <a:t>The basic step of k-means clustering is simple. In the beginning we determine number of cluster K and we assume the centroid or center of these clusters. We </a:t>
            </a:r>
            <a:r>
              <a:rPr lang="en-US" sz="2400" dirty="0" smtClean="0"/>
              <a:t>can take </a:t>
            </a:r>
            <a:r>
              <a:rPr lang="en-US" sz="2400" dirty="0"/>
              <a:t>any random objects as the initial centroids or the first K objects in sequence can also serve as the </a:t>
            </a:r>
            <a:r>
              <a:rPr lang="en-US" sz="2400" dirty="0" smtClean="0"/>
              <a:t>initial centroids</a:t>
            </a:r>
            <a:r>
              <a:rPr lang="en-US" sz="2400" dirty="0"/>
              <a:t>.</a:t>
            </a:r>
            <a:r>
              <a:rPr lang="en-US" dirty="0"/>
              <a:t/>
            </a:r>
            <a:br>
              <a:rPr lang="en-US" dirty="0"/>
            </a:br>
            <a:endParaRPr lang="en-US" dirty="0"/>
          </a:p>
        </p:txBody>
      </p:sp>
    </p:spTree>
    <p:extLst>
      <p:ext uri="{BB962C8B-B14F-4D97-AF65-F5344CB8AC3E}">
        <p14:creationId xmlns:p14="http://schemas.microsoft.com/office/powerpoint/2010/main" val="111417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a:xfrm>
            <a:off x="1562100" y="1825624"/>
            <a:ext cx="9791700" cy="5032375"/>
          </a:xfrm>
        </p:spPr>
        <p:txBody>
          <a:bodyPr>
            <a:noAutofit/>
          </a:bodyPr>
          <a:lstStyle/>
          <a:p>
            <a:pPr algn="just"/>
            <a:r>
              <a:rPr lang="en-US" sz="2800" b="1" dirty="0"/>
              <a:t>Step 1. </a:t>
            </a:r>
            <a:r>
              <a:rPr lang="en-US" sz="2800" dirty="0"/>
              <a:t>Begin with a decision on the value of k = number of clusters.</a:t>
            </a:r>
          </a:p>
          <a:p>
            <a:pPr algn="just"/>
            <a:r>
              <a:rPr lang="en-US" sz="2800" b="1" dirty="0"/>
              <a:t>Step 2. </a:t>
            </a:r>
            <a:r>
              <a:rPr lang="en-US" sz="2800" dirty="0"/>
              <a:t>Put any initial partition that classifies the data into k clusters. You may assign the training samples randomly, or</a:t>
            </a:r>
          </a:p>
          <a:p>
            <a:pPr algn="just"/>
            <a:r>
              <a:rPr lang="en-US" sz="2800" dirty="0"/>
              <a:t>systematically as the following:</a:t>
            </a:r>
          </a:p>
          <a:p>
            <a:pPr marL="0" indent="0" algn="just">
              <a:buNone/>
            </a:pPr>
            <a:r>
              <a:rPr lang="en-US" sz="2800" dirty="0" smtClean="0"/>
              <a:t>   1</a:t>
            </a:r>
            <a:r>
              <a:rPr lang="en-US" sz="2800" dirty="0"/>
              <a:t>) Take the first k training sample as single-element clusters.</a:t>
            </a:r>
          </a:p>
          <a:p>
            <a:pPr marL="0" indent="0" algn="just">
              <a:buNone/>
            </a:pPr>
            <a:r>
              <a:rPr lang="en-US" sz="2800" dirty="0" smtClean="0"/>
              <a:t>    2</a:t>
            </a:r>
            <a:r>
              <a:rPr lang="en-US" sz="2800" dirty="0"/>
              <a:t>) Assign each of the remaining (N-k) training sample to the cluster with the nearest centroid. After each assignment, recomputed the centroid of</a:t>
            </a:r>
          </a:p>
          <a:p>
            <a:pPr algn="just"/>
            <a:r>
              <a:rPr lang="en-US" sz="2800" dirty="0"/>
              <a:t>the gaining cluster.</a:t>
            </a:r>
          </a:p>
        </p:txBody>
      </p:sp>
    </p:spTree>
    <p:extLst>
      <p:ext uri="{BB962C8B-B14F-4D97-AF65-F5344CB8AC3E}">
        <p14:creationId xmlns:p14="http://schemas.microsoft.com/office/powerpoint/2010/main" val="393474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a:t>
            </a:r>
            <a:r>
              <a:rPr lang="en-US" dirty="0" smtClean="0"/>
              <a:t>……</a:t>
            </a:r>
            <a:endParaRPr lang="en-US" dirty="0"/>
          </a:p>
        </p:txBody>
      </p:sp>
      <p:sp>
        <p:nvSpPr>
          <p:cNvPr id="3" name="Content Placeholder 2"/>
          <p:cNvSpPr>
            <a:spLocks noGrp="1"/>
          </p:cNvSpPr>
          <p:nvPr>
            <p:ph idx="1"/>
          </p:nvPr>
        </p:nvSpPr>
        <p:spPr/>
        <p:txBody>
          <a:bodyPr>
            <a:normAutofit/>
          </a:bodyPr>
          <a:lstStyle/>
          <a:p>
            <a:pPr algn="just"/>
            <a:r>
              <a:rPr lang="en-US" sz="2800" b="1" dirty="0"/>
              <a:t>Step 3 </a:t>
            </a:r>
            <a:r>
              <a:rPr lang="en-US" sz="2800" dirty="0"/>
              <a:t>. Take each sample in sequence and compute its distance from the centroid of each of the clusters. If a sample is not currently in the </a:t>
            </a:r>
            <a:r>
              <a:rPr lang="en-US" sz="2800" dirty="0" smtClean="0"/>
              <a:t>cluster with </a:t>
            </a:r>
            <a:r>
              <a:rPr lang="en-US" sz="2800" dirty="0"/>
              <a:t>the closest centroid, switch this sample to that cluster and update the centroid of the cluster gaining the new sample and the cluster losing </a:t>
            </a:r>
            <a:r>
              <a:rPr lang="en-US" sz="2800" dirty="0" smtClean="0"/>
              <a:t>the sample</a:t>
            </a:r>
            <a:r>
              <a:rPr lang="en-US" sz="2800" dirty="0"/>
              <a:t>.</a:t>
            </a:r>
          </a:p>
          <a:p>
            <a:pPr algn="just"/>
            <a:endParaRPr lang="en-US" sz="2800" dirty="0"/>
          </a:p>
          <a:p>
            <a:pPr algn="just"/>
            <a:r>
              <a:rPr lang="en-US" sz="2800" b="1" dirty="0"/>
              <a:t>Step 4 </a:t>
            </a:r>
            <a:r>
              <a:rPr lang="en-US" sz="2800" dirty="0"/>
              <a:t>. Repeat step 3 until convergence is achieved, that is until a pass through the training sample causes no new assignments.</a:t>
            </a:r>
          </a:p>
        </p:txBody>
      </p:sp>
    </p:spTree>
    <p:extLst>
      <p:ext uri="{BB962C8B-B14F-4D97-AF65-F5344CB8AC3E}">
        <p14:creationId xmlns:p14="http://schemas.microsoft.com/office/powerpoint/2010/main" val="290525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Chart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2663" r="13307"/>
          <a:stretch/>
        </p:blipFill>
        <p:spPr>
          <a:xfrm>
            <a:off x="1155031" y="1315453"/>
            <a:ext cx="8710863" cy="5293893"/>
          </a:xfrm>
          <a:prstGeom prst="rect">
            <a:avLst/>
          </a:prstGeom>
        </p:spPr>
      </p:pic>
    </p:spTree>
    <p:extLst>
      <p:ext uri="{BB962C8B-B14F-4D97-AF65-F5344CB8AC3E}">
        <p14:creationId xmlns:p14="http://schemas.microsoft.com/office/powerpoint/2010/main" val="153333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5437" y="2072481"/>
            <a:ext cx="9725025" cy="4328319"/>
          </a:xfrm>
        </p:spPr>
      </p:pic>
    </p:spTree>
    <p:extLst>
      <p:ext uri="{BB962C8B-B14F-4D97-AF65-F5344CB8AC3E}">
        <p14:creationId xmlns:p14="http://schemas.microsoft.com/office/powerpoint/2010/main" val="849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 Algorithm</a:t>
            </a:r>
            <a:br>
              <a:rPr lang="en-US" dirty="0"/>
            </a:br>
            <a:endParaRPr lang="en-US" dirty="0"/>
          </a:p>
        </p:txBody>
      </p:sp>
      <p:sp>
        <p:nvSpPr>
          <p:cNvPr id="3" name="Content Placeholder 2"/>
          <p:cNvSpPr>
            <a:spLocks noGrp="1"/>
          </p:cNvSpPr>
          <p:nvPr>
            <p:ph idx="1"/>
          </p:nvPr>
        </p:nvSpPr>
        <p:spPr/>
        <p:txBody>
          <a:bodyPr>
            <a:normAutofit/>
          </a:bodyPr>
          <a:lstStyle/>
          <a:p>
            <a:pPr algn="just"/>
            <a:r>
              <a:rPr lang="en-US" sz="2400" dirty="0"/>
              <a:t>The k-nearest neighbors (KNN) algorithm is a simple, easy-to-implement supervised machine learning algorithm that can be used to solve both classification and regression </a:t>
            </a:r>
            <a:r>
              <a:rPr lang="en-US" sz="2400" dirty="0" smtClean="0"/>
              <a:t>problems.</a:t>
            </a:r>
          </a:p>
          <a:p>
            <a:pPr algn="just"/>
            <a:r>
              <a:rPr lang="en-US" sz="2400" dirty="0"/>
              <a:t>A </a:t>
            </a:r>
            <a:r>
              <a:rPr lang="en-US" sz="2400" b="1" dirty="0"/>
              <a:t>classification problem</a:t>
            </a:r>
            <a:r>
              <a:rPr lang="en-US" sz="2400" dirty="0"/>
              <a:t> has a discrete value as its output. For example, “likes pineapple on pizza” and “does not like pineapple on pizza” are discrete. There is no middle ground. The analogy above of teaching a child to identify a pig is another example of a classification problem.</a:t>
            </a:r>
          </a:p>
        </p:txBody>
      </p:sp>
      <p:pic>
        <p:nvPicPr>
          <p:cNvPr id="4" name="Picture 3"/>
          <p:cNvPicPr>
            <a:picLocks noChangeAspect="1"/>
          </p:cNvPicPr>
          <p:nvPr/>
        </p:nvPicPr>
        <p:blipFill>
          <a:blip r:embed="rId2"/>
          <a:stretch>
            <a:fillRect/>
          </a:stretch>
        </p:blipFill>
        <p:spPr>
          <a:xfrm>
            <a:off x="5018672" y="4379495"/>
            <a:ext cx="3756360" cy="2358189"/>
          </a:xfrm>
          <a:prstGeom prst="rect">
            <a:avLst/>
          </a:prstGeom>
        </p:spPr>
      </p:pic>
    </p:spTree>
    <p:extLst>
      <p:ext uri="{BB962C8B-B14F-4D97-AF65-F5344CB8AC3E}">
        <p14:creationId xmlns:p14="http://schemas.microsoft.com/office/powerpoint/2010/main" val="392776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cont…..</a:t>
            </a:r>
            <a:endParaRPr lang="en-US" dirty="0"/>
          </a:p>
        </p:txBody>
      </p:sp>
      <p:sp>
        <p:nvSpPr>
          <p:cNvPr id="3" name="Content Placeholder 2"/>
          <p:cNvSpPr>
            <a:spLocks noGrp="1"/>
          </p:cNvSpPr>
          <p:nvPr>
            <p:ph idx="1"/>
          </p:nvPr>
        </p:nvSpPr>
        <p:spPr/>
        <p:txBody>
          <a:bodyPr>
            <a:normAutofit/>
          </a:bodyPr>
          <a:lstStyle/>
          <a:p>
            <a:pPr algn="just"/>
            <a:r>
              <a:rPr lang="en-US" sz="2800" dirty="0" smtClean="0"/>
              <a:t>Supervised learning deals with learning a function from available training data. Here, a learning algorithm analyzes the training data and produces a derived function that can be used for mapping new examples. There are many </a:t>
            </a:r>
            <a:r>
              <a:rPr lang="en-US" sz="2800" b="1" dirty="0" smtClean="0"/>
              <a:t>supervised learning algorithms</a:t>
            </a:r>
            <a:r>
              <a:rPr lang="en-US" sz="2800" dirty="0" smtClean="0"/>
              <a:t> such as Logistic Regression, Neural networks, Support Vector Machines (SVMs), and Naive </a:t>
            </a:r>
            <a:r>
              <a:rPr lang="en-US" sz="2800" dirty="0" err="1" smtClean="0"/>
              <a:t>Bayes</a:t>
            </a:r>
            <a:r>
              <a:rPr lang="en-US" sz="2800" dirty="0" smtClean="0"/>
              <a:t> classifiers.</a:t>
            </a:r>
          </a:p>
          <a:p>
            <a:pPr algn="just"/>
            <a:endParaRPr lang="en-US" sz="2800" dirty="0" smtClean="0"/>
          </a:p>
          <a:p>
            <a:pPr algn="just"/>
            <a:r>
              <a:rPr lang="en-US" sz="2800" dirty="0" smtClean="0"/>
              <a:t>Common </a:t>
            </a:r>
            <a:r>
              <a:rPr lang="en-US" sz="2800" b="1" dirty="0" smtClean="0"/>
              <a:t>examples</a:t>
            </a:r>
            <a:r>
              <a:rPr lang="en-US" sz="2800" dirty="0" smtClean="0"/>
              <a:t> of supervised learning include classifying e-mails into spam and not-spam categories, labeling </a:t>
            </a:r>
            <a:r>
              <a:rPr lang="en-US" sz="2800" dirty="0" err="1" smtClean="0"/>
              <a:t>webpages</a:t>
            </a:r>
            <a:r>
              <a:rPr lang="en-US" sz="2800" dirty="0" smtClean="0"/>
              <a:t> based on their content, and voice recognition.</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a:t>A </a:t>
            </a:r>
            <a:r>
              <a:rPr lang="en-US" sz="2400" b="1" dirty="0"/>
              <a:t>regression problem</a:t>
            </a:r>
            <a:r>
              <a:rPr lang="en-US" sz="2400" dirty="0"/>
              <a:t> has a real number (a number with a decimal point) as its output. For example, we could use the data in the table below to estimate someone’s weight given their height.</a:t>
            </a:r>
          </a:p>
        </p:txBody>
      </p:sp>
      <p:pic>
        <p:nvPicPr>
          <p:cNvPr id="4" name="Picture 3"/>
          <p:cNvPicPr>
            <a:picLocks noChangeAspect="1"/>
          </p:cNvPicPr>
          <p:nvPr/>
        </p:nvPicPr>
        <p:blipFill>
          <a:blip r:embed="rId2"/>
          <a:stretch>
            <a:fillRect/>
          </a:stretch>
        </p:blipFill>
        <p:spPr>
          <a:xfrm>
            <a:off x="4774782" y="3015916"/>
            <a:ext cx="4086225" cy="3295984"/>
          </a:xfrm>
          <a:prstGeom prst="rect">
            <a:avLst/>
          </a:prstGeom>
        </p:spPr>
      </p:pic>
    </p:spTree>
    <p:extLst>
      <p:ext uri="{BB962C8B-B14F-4D97-AF65-F5344CB8AC3E}">
        <p14:creationId xmlns:p14="http://schemas.microsoft.com/office/powerpoint/2010/main" val="367626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8359" y="705853"/>
            <a:ext cx="10651957" cy="6152147"/>
          </a:xfrm>
          <a:prstGeom prst="rect">
            <a:avLst/>
          </a:prstGeom>
        </p:spPr>
      </p:pic>
    </p:spTree>
    <p:extLst>
      <p:ext uri="{BB962C8B-B14F-4D97-AF65-F5344CB8AC3E}">
        <p14:creationId xmlns:p14="http://schemas.microsoft.com/office/powerpoint/2010/main" val="114959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gn="just"/>
            <a:r>
              <a:rPr lang="en-US" sz="2800" dirty="0"/>
              <a:t>Notice in the image above that most of the time, similar data points are close to each other. The KNN algorithm hinges on this assumption being true enough for the algorithm to be useful. KNN captures the idea of similarity (sometimes called distance, proximity, or closeness) with some mathematics we might have learned in our childhood— calculating the distance between points on a graph</a:t>
            </a:r>
          </a:p>
        </p:txBody>
      </p:sp>
    </p:spTree>
    <p:extLst>
      <p:ext uri="{BB962C8B-B14F-4D97-AF65-F5344CB8AC3E}">
        <p14:creationId xmlns:p14="http://schemas.microsoft.com/office/powerpoint/2010/main" val="192656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normAutofit/>
          </a:bodyPr>
          <a:lstStyle/>
          <a:p>
            <a:r>
              <a:rPr lang="en-US" sz="2400" b="1" dirty="0"/>
              <a:t>The KNN Algorithm</a:t>
            </a:r>
          </a:p>
          <a:p>
            <a:r>
              <a:rPr lang="en-US" sz="2400" dirty="0"/>
              <a:t>Load the data</a:t>
            </a:r>
          </a:p>
          <a:p>
            <a:r>
              <a:rPr lang="en-US" sz="2400" dirty="0"/>
              <a:t>Initialize K to your chosen number of neighbors</a:t>
            </a:r>
          </a:p>
          <a:p>
            <a:r>
              <a:rPr lang="en-US" sz="2400" dirty="0"/>
              <a:t>3. For each example in the data</a:t>
            </a:r>
          </a:p>
          <a:p>
            <a:r>
              <a:rPr lang="en-US" sz="2400" dirty="0"/>
              <a:t>3.1 Calculate the distance between the query example and the current example from the data.</a:t>
            </a:r>
          </a:p>
          <a:p>
            <a:r>
              <a:rPr lang="en-US" sz="2400" dirty="0"/>
              <a:t>3.2 Add the distance and the index of the example to an ordered collection</a:t>
            </a:r>
          </a:p>
          <a:p>
            <a:endParaRPr lang="en-US" dirty="0"/>
          </a:p>
        </p:txBody>
      </p:sp>
    </p:spTree>
    <p:extLst>
      <p:ext uri="{BB962C8B-B14F-4D97-AF65-F5344CB8AC3E}">
        <p14:creationId xmlns:p14="http://schemas.microsoft.com/office/powerpoint/2010/main" val="273605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400" dirty="0"/>
              <a:t>4. Sort the ordered collection of distances and indices from smallest to largest (in ascending order) by the distances</a:t>
            </a:r>
          </a:p>
          <a:p>
            <a:r>
              <a:rPr lang="en-US" sz="2400" dirty="0"/>
              <a:t>5. Pick the first K entries from the sorted collection</a:t>
            </a:r>
          </a:p>
          <a:p>
            <a:r>
              <a:rPr lang="en-US" sz="2400" dirty="0"/>
              <a:t>6. Get the labels of the selected K entries</a:t>
            </a:r>
          </a:p>
          <a:p>
            <a:r>
              <a:rPr lang="en-US" sz="2400" dirty="0"/>
              <a:t>7. If regression, return the mean of the K labels</a:t>
            </a:r>
          </a:p>
          <a:p>
            <a:r>
              <a:rPr lang="en-US" sz="2400" dirty="0"/>
              <a:t>8. If classification, return the mode of the K labels</a:t>
            </a:r>
          </a:p>
          <a:p>
            <a:endParaRPr lang="en-US" dirty="0"/>
          </a:p>
        </p:txBody>
      </p:sp>
    </p:spTree>
    <p:extLst>
      <p:ext uri="{BB962C8B-B14F-4D97-AF65-F5344CB8AC3E}">
        <p14:creationId xmlns:p14="http://schemas.microsoft.com/office/powerpoint/2010/main" val="36640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right value for K</a:t>
            </a:r>
            <a:br>
              <a:rPr lang="en-US" dirty="0"/>
            </a:br>
            <a:endParaRPr lang="en-US" dirty="0"/>
          </a:p>
        </p:txBody>
      </p:sp>
      <p:sp>
        <p:nvSpPr>
          <p:cNvPr id="3" name="Content Placeholder 2"/>
          <p:cNvSpPr>
            <a:spLocks noGrp="1"/>
          </p:cNvSpPr>
          <p:nvPr>
            <p:ph idx="1"/>
          </p:nvPr>
        </p:nvSpPr>
        <p:spPr/>
        <p:txBody>
          <a:bodyPr>
            <a:normAutofit/>
          </a:bodyPr>
          <a:lstStyle/>
          <a:p>
            <a:pPr algn="just"/>
            <a:r>
              <a:rPr lang="en-US" sz="2400" dirty="0"/>
              <a:t>To select the K that’s right for your data, we run the KNN algorithm several times with different values of K and choose the K that reduces the number of errors we encounter while maintaining the algorithm’s ability to accurately make predictions when it’s given data it hasn’t seen before</a:t>
            </a:r>
            <a:r>
              <a:rPr lang="en-US" sz="2400" dirty="0" smtClean="0"/>
              <a:t>.</a:t>
            </a:r>
          </a:p>
          <a:p>
            <a:pPr algn="just"/>
            <a:r>
              <a:rPr lang="en-US" sz="2400" dirty="0"/>
              <a:t>Here are some things to keep in mind</a:t>
            </a:r>
            <a:r>
              <a:rPr lang="en-US" sz="2400" dirty="0" smtClean="0"/>
              <a:t>:</a:t>
            </a:r>
          </a:p>
          <a:p>
            <a:pPr algn="just"/>
            <a:r>
              <a:rPr lang="en-US" sz="2400" dirty="0" smtClean="0"/>
              <a:t>1. As </a:t>
            </a:r>
            <a:r>
              <a:rPr lang="en-US" sz="2400" dirty="0"/>
              <a:t>we decrease the value of K to 1, our predictions become less stable. Just think for a minute, image K=1 and we have a query point surrounded by several reds and one green (I’m thinking about the top left corner of the colored plot above), but the green is the single nearest neighbor. Reasonably, we would think the query point is most likely red, but because K=1, KNN incorrectly predicts that the query point is green.</a:t>
            </a:r>
          </a:p>
        </p:txBody>
      </p:sp>
    </p:spTree>
    <p:extLst>
      <p:ext uri="{BB962C8B-B14F-4D97-AF65-F5344CB8AC3E}">
        <p14:creationId xmlns:p14="http://schemas.microsoft.com/office/powerpoint/2010/main" val="74754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2400" dirty="0" smtClean="0"/>
              <a:t>2 Inversely</a:t>
            </a:r>
            <a:r>
              <a:rPr lang="en-US" sz="2400" dirty="0"/>
              <a:t>, as we increase the value of K, our predictions become more stable due to majority voting / averaging, and thus, more likely to make more accurate predictions (up to a certain point). Eventually, we begin to witness an increasing number of errors. It is at this point we know we have pushed the value of K too far</a:t>
            </a:r>
            <a:r>
              <a:rPr lang="en-US" sz="2400" dirty="0" smtClean="0"/>
              <a:t>.</a:t>
            </a:r>
          </a:p>
          <a:p>
            <a:pPr algn="just"/>
            <a:r>
              <a:rPr lang="en-US" sz="2400" dirty="0"/>
              <a:t>In cases where we are taking a majority vote (e.g. picking the mode in a classification problem) among labels, we usually make K an odd number to have a tiebreaker.</a:t>
            </a:r>
          </a:p>
        </p:txBody>
      </p:sp>
    </p:spTree>
    <p:extLst>
      <p:ext uri="{BB962C8B-B14F-4D97-AF65-F5344CB8AC3E}">
        <p14:creationId xmlns:p14="http://schemas.microsoft.com/office/powerpoint/2010/main" val="31955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br>
              <a:rPr lang="en-US" dirty="0"/>
            </a:br>
            <a:endParaRPr lang="en-US" dirty="0"/>
          </a:p>
        </p:txBody>
      </p:sp>
      <p:sp>
        <p:nvSpPr>
          <p:cNvPr id="3" name="Content Placeholder 2"/>
          <p:cNvSpPr>
            <a:spLocks noGrp="1"/>
          </p:cNvSpPr>
          <p:nvPr>
            <p:ph idx="1"/>
          </p:nvPr>
        </p:nvSpPr>
        <p:spPr/>
        <p:txBody>
          <a:bodyPr/>
          <a:lstStyle/>
          <a:p>
            <a:r>
              <a:rPr lang="en-US" sz="2400" dirty="0"/>
              <a:t>The algorithm is simple and easy to implement.</a:t>
            </a:r>
          </a:p>
          <a:p>
            <a:r>
              <a:rPr lang="en-US" sz="2400" dirty="0"/>
              <a:t>There’s no need to build a model, tune several parameters, or make additional assumptions.</a:t>
            </a:r>
          </a:p>
          <a:p>
            <a:r>
              <a:rPr lang="en-US" sz="2400" dirty="0"/>
              <a:t>The algorithm is versatile. It can be used for classification, regression, and search (as we will see in the next section).</a:t>
            </a:r>
          </a:p>
          <a:p>
            <a:r>
              <a:rPr lang="en-US" sz="2400" b="1" dirty="0"/>
              <a:t>Disadvantages</a:t>
            </a:r>
          </a:p>
          <a:p>
            <a:r>
              <a:rPr lang="en-US" sz="2400" dirty="0"/>
              <a:t>The algorithm gets significantly slower as the number of examples and/or predictors/independent variables increase.</a:t>
            </a:r>
          </a:p>
          <a:p>
            <a:endParaRPr lang="en-US" dirty="0"/>
          </a:p>
        </p:txBody>
      </p:sp>
    </p:spTree>
    <p:extLst>
      <p:ext uri="{BB962C8B-B14F-4D97-AF65-F5344CB8AC3E}">
        <p14:creationId xmlns:p14="http://schemas.microsoft.com/office/powerpoint/2010/main" val="284151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Learning</a:t>
            </a:r>
            <a:endParaRPr lang="en-US" dirty="0"/>
          </a:p>
        </p:txBody>
      </p:sp>
      <p:sp>
        <p:nvSpPr>
          <p:cNvPr id="3" name="Content Placeholder 2"/>
          <p:cNvSpPr>
            <a:spLocks noGrp="1"/>
          </p:cNvSpPr>
          <p:nvPr>
            <p:ph idx="1"/>
          </p:nvPr>
        </p:nvSpPr>
        <p:spPr>
          <a:xfrm>
            <a:off x="1411705" y="1825625"/>
            <a:ext cx="9942095" cy="4350586"/>
          </a:xfrm>
        </p:spPr>
        <p:txBody>
          <a:bodyPr>
            <a:normAutofit/>
          </a:bodyPr>
          <a:lstStyle/>
          <a:p>
            <a:pPr algn="just"/>
            <a:r>
              <a:rPr lang="en-US" sz="3200" dirty="0"/>
              <a:t>Deep learning is an artificial intelligence function that imitates the workings of the human brain in processing data and creating patterns for use in decision </a:t>
            </a:r>
            <a:r>
              <a:rPr lang="en-US" sz="3200" dirty="0" smtClean="0"/>
              <a:t>making.</a:t>
            </a:r>
          </a:p>
          <a:p>
            <a:pPr algn="just"/>
            <a:r>
              <a:rPr lang="en-US" sz="3200" dirty="0" smtClean="0"/>
              <a:t>Deep </a:t>
            </a:r>
            <a:r>
              <a:rPr lang="en-US" sz="3200" dirty="0"/>
              <a:t>learning is a subset of machine learning in artificial intelligence (AI) that has networks capable of learning unsupervised from data that is unstructured or unlabeled. Also known as deep neural learning or deep neural network.</a:t>
            </a:r>
          </a:p>
        </p:txBody>
      </p:sp>
    </p:spTree>
    <p:extLst>
      <p:ext uri="{BB962C8B-B14F-4D97-AF65-F5344CB8AC3E}">
        <p14:creationId xmlns:p14="http://schemas.microsoft.com/office/powerpoint/2010/main" val="203897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62100" y="1825625"/>
            <a:ext cx="9791700" cy="4190164"/>
          </a:xfrm>
        </p:spPr>
        <p:txBody>
          <a:bodyPr>
            <a:normAutofit/>
          </a:bodyPr>
          <a:lstStyle/>
          <a:p>
            <a:pPr algn="just"/>
            <a:r>
              <a:rPr lang="en-US" sz="2800" dirty="0"/>
              <a:t>Deep learning is a machine learning technique that teaches computers to do what comes naturally to humans: learn by example. </a:t>
            </a:r>
            <a:endParaRPr lang="en-US" sz="2800" dirty="0" smtClean="0"/>
          </a:p>
          <a:p>
            <a:pPr algn="just"/>
            <a:r>
              <a:rPr lang="en-US" sz="2800" dirty="0" smtClean="0"/>
              <a:t>Deep </a:t>
            </a:r>
            <a:r>
              <a:rPr lang="en-US" sz="2800" dirty="0"/>
              <a:t>learning is a key technology behind driverless cars, enabling them to recognize a stop sign, or to distinguish a pedestrian from a lamppost. It is the key to voice control in consumer devices like phones, tablets, TVs, and hands-free speakers. </a:t>
            </a:r>
            <a:endParaRPr lang="en-US" sz="2800" dirty="0" smtClean="0"/>
          </a:p>
          <a:p>
            <a:pPr algn="just"/>
            <a:r>
              <a:rPr lang="en-US" sz="2800" dirty="0" smtClean="0"/>
              <a:t>Deep </a:t>
            </a:r>
            <a:r>
              <a:rPr lang="en-US" sz="2800" dirty="0"/>
              <a:t>learning is getting lots of attention lately and for good reason. It’s achieving results that were not possible before.</a:t>
            </a:r>
          </a:p>
        </p:txBody>
      </p:sp>
    </p:spTree>
    <p:extLst>
      <p:ext uri="{BB962C8B-B14F-4D97-AF65-F5344CB8AC3E}">
        <p14:creationId xmlns:p14="http://schemas.microsoft.com/office/powerpoint/2010/main" val="24103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cont…..</a:t>
            </a:r>
            <a:endParaRPr lang="en-US" dirty="0"/>
          </a:p>
        </p:txBody>
      </p:sp>
      <p:pic>
        <p:nvPicPr>
          <p:cNvPr id="4" name="Content Placeholder 3" descr="supervised learning.png"/>
          <p:cNvPicPr>
            <a:picLocks noGrp="1" noChangeAspect="1"/>
          </p:cNvPicPr>
          <p:nvPr>
            <p:ph idx="1"/>
          </p:nvPr>
        </p:nvPicPr>
        <p:blipFill>
          <a:blip r:embed="rId2"/>
          <a:stretch>
            <a:fillRect/>
          </a:stretch>
        </p:blipFill>
        <p:spPr>
          <a:xfrm>
            <a:off x="1288473" y="1825625"/>
            <a:ext cx="10363199" cy="4351338"/>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2800" dirty="0"/>
              <a:t>In deep learning, a computer model learns to perform classification tasks directly from images, text, or sound. Deep learning models can achieve state-of-the-art accuracy, sometimes exceeding human-level performance. Models are trained by using a large set of labeled data and neural network architectures that contain many layers.</a:t>
            </a:r>
          </a:p>
        </p:txBody>
      </p:sp>
    </p:spTree>
    <p:extLst>
      <p:ext uri="{BB962C8B-B14F-4D97-AF65-F5344CB8AC3E}">
        <p14:creationId xmlns:p14="http://schemas.microsoft.com/office/powerpoint/2010/main" val="240790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Deep Learning</a:t>
            </a:r>
            <a:endParaRPr lang="en-US" dirty="0"/>
          </a:p>
        </p:txBody>
      </p:sp>
      <p:sp>
        <p:nvSpPr>
          <p:cNvPr id="3" name="Content Placeholder 2"/>
          <p:cNvSpPr>
            <a:spLocks noGrp="1"/>
          </p:cNvSpPr>
          <p:nvPr>
            <p:ph idx="1"/>
          </p:nvPr>
        </p:nvSpPr>
        <p:spPr/>
        <p:txBody>
          <a:bodyPr/>
          <a:lstStyle/>
          <a:p>
            <a:pPr algn="just"/>
            <a:r>
              <a:rPr lang="en-US" sz="2800" dirty="0"/>
              <a:t>Like machine learning, deep learning approaches can be</a:t>
            </a:r>
            <a:br>
              <a:rPr lang="en-US" sz="2800" dirty="0"/>
            </a:br>
            <a:r>
              <a:rPr lang="en-US" sz="2800" dirty="0"/>
              <a:t>categorized as follows: supervised, semi-supervised or</a:t>
            </a:r>
            <a:br>
              <a:rPr lang="en-US" sz="2800" dirty="0"/>
            </a:br>
            <a:r>
              <a:rPr lang="en-US" sz="2800" dirty="0"/>
              <a:t>partially supervised, and unsupervised. </a:t>
            </a:r>
            <a:r>
              <a:rPr lang="en-US" sz="2800" dirty="0" smtClean="0"/>
              <a:t>In </a:t>
            </a:r>
            <a:r>
              <a:rPr lang="en-US" sz="2800" dirty="0"/>
              <a:t>addition, there is</a:t>
            </a:r>
            <a:br>
              <a:rPr lang="en-US" sz="2800" dirty="0"/>
            </a:br>
            <a:r>
              <a:rPr lang="en-US" sz="2800" dirty="0"/>
              <a:t>another category of learning called </a:t>
            </a:r>
            <a:r>
              <a:rPr lang="en-US" sz="2800" dirty="0" smtClean="0"/>
              <a:t>Reinforcement Learning. </a:t>
            </a:r>
            <a:r>
              <a:rPr lang="en-US" dirty="0"/>
              <a:t/>
            </a:r>
            <a:br>
              <a:rPr lang="en-US" dirty="0"/>
            </a:br>
            <a:endParaRPr lang="en-US" dirty="0"/>
          </a:p>
        </p:txBody>
      </p:sp>
    </p:spTree>
    <p:extLst>
      <p:ext uri="{BB962C8B-B14F-4D97-AF65-F5344CB8AC3E}">
        <p14:creationId xmlns:p14="http://schemas.microsoft.com/office/powerpoint/2010/main" val="212769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gn="just"/>
            <a:r>
              <a:rPr lang="en-US" sz="2800" dirty="0"/>
              <a:t>Deep learning requires large amounts of </a:t>
            </a:r>
            <a:r>
              <a:rPr lang="en-US" sz="2800" b="1" dirty="0"/>
              <a:t>labeled data</a:t>
            </a:r>
            <a:r>
              <a:rPr lang="en-US" sz="2800" dirty="0"/>
              <a:t>. For example, driverless car development requires millions of images and thousands of hours of video.</a:t>
            </a:r>
          </a:p>
          <a:p>
            <a:pPr algn="just"/>
            <a:r>
              <a:rPr lang="en-US" sz="2800" dirty="0"/>
              <a:t>Deep learning requires substantial </a:t>
            </a:r>
            <a:r>
              <a:rPr lang="en-US" sz="2800" b="1" dirty="0"/>
              <a:t>computing power</a:t>
            </a:r>
            <a:r>
              <a:rPr lang="en-US" sz="2800" dirty="0"/>
              <a:t>. High-performance GPUs have a parallel architecture that is efficient for deep learning. When combined with clusters or cloud computing, this enables development teams to reduce training time for a deep learning network from weeks to hours or less.</a:t>
            </a:r>
          </a:p>
        </p:txBody>
      </p:sp>
    </p:spTree>
    <p:extLst>
      <p:ext uri="{BB962C8B-B14F-4D97-AF65-F5344CB8AC3E}">
        <p14:creationId xmlns:p14="http://schemas.microsoft.com/office/powerpoint/2010/main" val="3406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gn="just"/>
            <a:r>
              <a:rPr lang="en-US" sz="2800" dirty="0"/>
              <a:t>The term “deep” usually refers to the number of hidden layers in the neural network. Traditional neural networks only contain 2-3 hidden layers, while deep networks can have as many as 150.</a:t>
            </a:r>
          </a:p>
          <a:p>
            <a:pPr algn="just"/>
            <a:r>
              <a:rPr lang="en-US" sz="2800" dirty="0"/>
              <a:t>Deep learning models are trained by using large sets of labeled data and neural network architectures that learn features directly from the data without the need for manual feature extraction.</a:t>
            </a:r>
          </a:p>
        </p:txBody>
      </p:sp>
    </p:spTree>
    <p:extLst>
      <p:ext uri="{BB962C8B-B14F-4D97-AF65-F5344CB8AC3E}">
        <p14:creationId xmlns:p14="http://schemas.microsoft.com/office/powerpoint/2010/main" val="261804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(Convolutional Neural Networks)</a:t>
            </a:r>
            <a:endParaRPr lang="en-US" dirty="0"/>
          </a:p>
        </p:txBody>
      </p:sp>
      <p:sp>
        <p:nvSpPr>
          <p:cNvPr id="7" name="Content Placeholder 2"/>
          <p:cNvSpPr>
            <a:spLocks noGrp="1"/>
          </p:cNvSpPr>
          <p:nvPr>
            <p:ph idx="1"/>
          </p:nvPr>
        </p:nvSpPr>
        <p:spPr>
          <a:xfrm>
            <a:off x="1562100" y="1825625"/>
            <a:ext cx="9791700" cy="4351338"/>
          </a:xfrm>
        </p:spPr>
        <p:txBody>
          <a:bodyPr>
            <a:normAutofit/>
          </a:bodyPr>
          <a:lstStyle/>
          <a:p>
            <a:pPr algn="just"/>
            <a:r>
              <a:rPr lang="en-US" sz="2800" dirty="0"/>
              <a:t>This network structure was first proposed by Fukushima </a:t>
            </a:r>
            <a:r>
              <a:rPr lang="en-US" sz="2800" dirty="0" smtClean="0"/>
              <a:t>in 1988</a:t>
            </a:r>
            <a:endParaRPr lang="en-US" sz="2800" dirty="0"/>
          </a:p>
          <a:p>
            <a:pPr algn="just"/>
            <a:r>
              <a:rPr lang="en-US" sz="2800" dirty="0"/>
              <a:t>It was not widely used however due to limits of</a:t>
            </a:r>
            <a:br>
              <a:rPr lang="en-US" sz="2800" dirty="0"/>
            </a:br>
            <a:r>
              <a:rPr lang="en-US" sz="2800" dirty="0"/>
              <a:t>computation hardware for training the </a:t>
            </a:r>
            <a:r>
              <a:rPr lang="en-US" sz="2800" dirty="0" smtClean="0"/>
              <a:t>network.</a:t>
            </a:r>
          </a:p>
          <a:p>
            <a:pPr algn="just"/>
            <a:r>
              <a:rPr lang="en-US" sz="2800" dirty="0"/>
              <a:t>CNNs have several advantages over DNNs,</a:t>
            </a:r>
            <a:br>
              <a:rPr lang="en-US" sz="2800" dirty="0"/>
            </a:br>
            <a:r>
              <a:rPr lang="en-US" sz="2800" dirty="0"/>
              <a:t>including being more similar to the human visual processing</a:t>
            </a:r>
            <a:br>
              <a:rPr lang="en-US" sz="2800" dirty="0"/>
            </a:br>
            <a:r>
              <a:rPr lang="en-US" sz="2800" dirty="0"/>
              <a:t>system, being highly optimized in structure for processing 2D</a:t>
            </a:r>
            <a:br>
              <a:rPr lang="en-US" sz="2800" dirty="0"/>
            </a:br>
            <a:r>
              <a:rPr lang="en-US" sz="2800" dirty="0"/>
              <a:t>and 3D images, and being effective at learning and extracting</a:t>
            </a:r>
            <a:br>
              <a:rPr lang="en-US" sz="2800" dirty="0"/>
            </a:br>
            <a:r>
              <a:rPr lang="en-US" sz="2800" dirty="0"/>
              <a:t>abstractions of 2D features. </a:t>
            </a:r>
            <a:br>
              <a:rPr lang="en-US" sz="2800" dirty="0"/>
            </a:br>
            <a:r>
              <a:rPr lang="en-US" sz="2800" dirty="0"/>
              <a:t> </a:t>
            </a:r>
            <a:br>
              <a:rPr lang="en-US" sz="2800" dirty="0"/>
            </a:br>
            <a:endParaRPr lang="en-US" sz="2800" dirty="0"/>
          </a:p>
        </p:txBody>
      </p:sp>
    </p:spTree>
    <p:extLst>
      <p:ext uri="{BB962C8B-B14F-4D97-AF65-F5344CB8AC3E}">
        <p14:creationId xmlns:p14="http://schemas.microsoft.com/office/powerpoint/2010/main" val="326657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 Through CNN</a:t>
            </a:r>
            <a:endParaRPr lang="en-US" dirty="0"/>
          </a:p>
        </p:txBody>
      </p:sp>
      <p:pic>
        <p:nvPicPr>
          <p:cNvPr id="4" name="Content Placeholder 3"/>
          <p:cNvPicPr>
            <a:picLocks noGrp="1" noChangeAspect="1"/>
          </p:cNvPicPr>
          <p:nvPr>
            <p:ph idx="1"/>
          </p:nvPr>
        </p:nvPicPr>
        <p:blipFill>
          <a:blip r:embed="rId2"/>
          <a:stretch>
            <a:fillRect/>
          </a:stretch>
        </p:blipFill>
        <p:spPr>
          <a:xfrm>
            <a:off x="1562100" y="1967054"/>
            <a:ext cx="9791700" cy="4722503"/>
          </a:xfrm>
          <a:prstGeom prst="rect">
            <a:avLst/>
          </a:prstGeom>
        </p:spPr>
      </p:pic>
    </p:spTree>
    <p:extLst>
      <p:ext uri="{BB962C8B-B14F-4D97-AF65-F5344CB8AC3E}">
        <p14:creationId xmlns:p14="http://schemas.microsoft.com/office/powerpoint/2010/main" val="137791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normAutofit/>
          </a:bodyPr>
          <a:lstStyle/>
          <a:p>
            <a:r>
              <a:rPr lang="en-US" sz="2800" dirty="0"/>
              <a:t>Fig</a:t>
            </a:r>
            <a:r>
              <a:rPr lang="en-US" sz="2800" dirty="0" smtClean="0"/>
              <a:t>. </a:t>
            </a:r>
            <a:r>
              <a:rPr lang="en-US" sz="2800" dirty="0"/>
              <a:t>shows the overall architecture of CNNs consist of two</a:t>
            </a:r>
          </a:p>
          <a:p>
            <a:r>
              <a:rPr lang="en-US" sz="2800" dirty="0"/>
              <a:t>main parts:</a:t>
            </a:r>
          </a:p>
          <a:p>
            <a:r>
              <a:rPr lang="en-US" sz="2800" dirty="0"/>
              <a:t>1)In the feature extraction layers, each layer of the network receives the output from its immediate previous layer as its input, and passes its</a:t>
            </a:r>
          </a:p>
          <a:p>
            <a:r>
              <a:rPr lang="en-US" sz="2800" dirty="0"/>
              <a:t>output as the input to the next layer.</a:t>
            </a:r>
          </a:p>
          <a:p>
            <a:r>
              <a:rPr lang="en-US" sz="2800" dirty="0"/>
              <a:t>The CNN architecture</a:t>
            </a:r>
          </a:p>
          <a:p>
            <a:r>
              <a:rPr lang="en-US" sz="2800" dirty="0"/>
              <a:t>consists of a combination of three types of layers: convolution</a:t>
            </a:r>
            <a:r>
              <a:rPr lang="en-US" sz="2800" dirty="0" smtClean="0"/>
              <a:t>, max-pooling</a:t>
            </a:r>
            <a:r>
              <a:rPr lang="en-US" sz="2800" dirty="0"/>
              <a:t>, and classification</a:t>
            </a:r>
          </a:p>
        </p:txBody>
      </p:sp>
    </p:spTree>
    <p:extLst>
      <p:ext uri="{BB962C8B-B14F-4D97-AF65-F5344CB8AC3E}">
        <p14:creationId xmlns:p14="http://schemas.microsoft.com/office/powerpoint/2010/main" val="234631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2800" dirty="0" smtClean="0"/>
              <a:t>Convolutional Layer</a:t>
            </a:r>
          </a:p>
          <a:p>
            <a:pPr algn="just"/>
            <a:r>
              <a:rPr lang="en-US" sz="2800" dirty="0" smtClean="0"/>
              <a:t>A </a:t>
            </a:r>
            <a:r>
              <a:rPr lang="en-US" sz="2800" dirty="0"/>
              <a:t>filter is used to detect the presence of specific features or patterns present in the original image (input). It is usually expressed as a matrix (MxMx3), with a smaller dimension but the same depth as the input </a:t>
            </a:r>
            <a:r>
              <a:rPr lang="en-US" sz="2800" dirty="0" smtClean="0"/>
              <a:t>file.</a:t>
            </a:r>
          </a:p>
          <a:p>
            <a:pPr algn="just"/>
            <a:r>
              <a:rPr lang="en-US" sz="2800" dirty="0"/>
              <a:t>A </a:t>
            </a:r>
            <a:r>
              <a:rPr lang="en-US" sz="2800" b="1" dirty="0"/>
              <a:t>pooling layer</a:t>
            </a:r>
            <a:r>
              <a:rPr lang="en-US" sz="2800" dirty="0"/>
              <a:t> is another building block of a </a:t>
            </a:r>
            <a:r>
              <a:rPr lang="en-US" sz="2800" b="1" dirty="0"/>
              <a:t>CNN</a:t>
            </a:r>
            <a:r>
              <a:rPr lang="en-US" sz="2800" dirty="0"/>
              <a:t>. Its </a:t>
            </a:r>
            <a:r>
              <a:rPr lang="en-US" sz="2800" b="1" dirty="0"/>
              <a:t>function</a:t>
            </a:r>
            <a:r>
              <a:rPr lang="en-US" sz="2800" dirty="0"/>
              <a:t> is to progressively reduce the spatial size of the representation to reduce the amount of parameters and computation in the network. </a:t>
            </a:r>
            <a:r>
              <a:rPr lang="en-US" sz="2800" b="1" dirty="0"/>
              <a:t>Pooling layer</a:t>
            </a:r>
            <a:r>
              <a:rPr lang="en-US" sz="2800" dirty="0"/>
              <a:t> operates on each feature map independently. The most common approach used in </a:t>
            </a:r>
            <a:r>
              <a:rPr lang="en-US" sz="2800" b="1" dirty="0"/>
              <a:t>pooling</a:t>
            </a:r>
            <a:r>
              <a:rPr lang="en-US" sz="2800" dirty="0"/>
              <a:t> is max </a:t>
            </a:r>
            <a:r>
              <a:rPr lang="en-US" sz="2800" b="1" dirty="0"/>
              <a:t>pooling</a:t>
            </a:r>
            <a:endParaRPr lang="en-US" sz="2800" dirty="0"/>
          </a:p>
        </p:txBody>
      </p:sp>
    </p:spTree>
    <p:extLst>
      <p:ext uri="{BB962C8B-B14F-4D97-AF65-F5344CB8AC3E}">
        <p14:creationId xmlns:p14="http://schemas.microsoft.com/office/powerpoint/2010/main" val="300473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MaxPooling</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1676400"/>
            <a:ext cx="8281987" cy="4387516"/>
          </a:xfrm>
          <a:prstGeom prst="rect">
            <a:avLst/>
          </a:prstGeom>
        </p:spPr>
      </p:pic>
    </p:spTree>
    <p:extLst>
      <p:ext uri="{BB962C8B-B14F-4D97-AF65-F5344CB8AC3E}">
        <p14:creationId xmlns:p14="http://schemas.microsoft.com/office/powerpoint/2010/main" val="202927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41" y="1941095"/>
            <a:ext cx="8903369" cy="4251157"/>
          </a:xfrm>
          <a:prstGeom prst="rect">
            <a:avLst/>
          </a:prstGeom>
        </p:spPr>
      </p:pic>
    </p:spTree>
    <p:extLst>
      <p:ext uri="{BB962C8B-B14F-4D97-AF65-F5344CB8AC3E}">
        <p14:creationId xmlns:p14="http://schemas.microsoft.com/office/powerpoint/2010/main" val="348264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p:txBody>
          <a:bodyPr>
            <a:normAutofit/>
          </a:bodyPr>
          <a:lstStyle/>
          <a:p>
            <a:pPr algn="just"/>
            <a:r>
              <a:rPr lang="en-US" sz="2800" dirty="0" smtClean="0"/>
              <a:t>Unsupervised learning is used to detect anomalies, outliers, such as fraud or defective equipment, or to group customers with similar behaviors for a sales campaign. It is the opposite of supervised learning. There is no labeled data here.</a:t>
            </a:r>
          </a:p>
          <a:p>
            <a:pPr algn="just"/>
            <a:r>
              <a:rPr lang="en-US" sz="2800" dirty="0" smtClean="0"/>
              <a:t>When learning data contains only some indications without any description or labels, it is up to the coder or to the algorithm to find the structure of the underlying data, to discover hidden patterns, or to determine how to describe the data. This kind of learning data is called </a:t>
            </a:r>
            <a:r>
              <a:rPr lang="en-US" sz="2800" b="1" dirty="0" smtClean="0"/>
              <a:t>unlabeled data</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395663" y="1714500"/>
            <a:ext cx="9384631" cy="4622132"/>
          </a:xfrm>
          <a:prstGeom prst="rect">
            <a:avLst/>
          </a:prstGeom>
        </p:spPr>
      </p:pic>
    </p:spTree>
    <p:extLst>
      <p:ext uri="{BB962C8B-B14F-4D97-AF65-F5344CB8AC3E}">
        <p14:creationId xmlns:p14="http://schemas.microsoft.com/office/powerpoint/2010/main" val="292725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sz="2800" dirty="0"/>
              <a:t>The classifier is usually a </a:t>
            </a:r>
            <a:r>
              <a:rPr lang="en-US" sz="2800" dirty="0" err="1"/>
              <a:t>softmax</a:t>
            </a:r>
            <a:r>
              <a:rPr lang="en-US" sz="2800" dirty="0"/>
              <a:t> activation </a:t>
            </a:r>
            <a:r>
              <a:rPr lang="en-US" sz="2800" b="1" dirty="0"/>
              <a:t>function</a:t>
            </a:r>
            <a:r>
              <a:rPr lang="en-US" sz="2800" dirty="0"/>
              <a:t>. Fully connected means every neuron in the previous </a:t>
            </a:r>
            <a:r>
              <a:rPr lang="en-US" sz="2800" b="1" dirty="0"/>
              <a:t>layer</a:t>
            </a:r>
            <a:r>
              <a:rPr lang="en-US" sz="2800" dirty="0"/>
              <a:t> connects to every neuron in the next </a:t>
            </a:r>
            <a:r>
              <a:rPr lang="en-US" sz="2800" b="1" dirty="0"/>
              <a:t>layer</a:t>
            </a:r>
            <a:r>
              <a:rPr lang="en-US" sz="2800" dirty="0"/>
              <a:t>. What's the </a:t>
            </a:r>
            <a:r>
              <a:rPr lang="en-US" sz="2800" b="1" dirty="0"/>
              <a:t>purpose</a:t>
            </a:r>
            <a:r>
              <a:rPr lang="en-US" sz="2800" dirty="0"/>
              <a:t> of this </a:t>
            </a:r>
            <a:r>
              <a:rPr lang="en-US" sz="2800" b="1" dirty="0"/>
              <a:t>layer</a:t>
            </a:r>
            <a:r>
              <a:rPr lang="en-US" sz="2800" dirty="0"/>
              <a:t>? To use the features from the output of the previous </a:t>
            </a:r>
            <a:r>
              <a:rPr lang="en-US" sz="2800" b="1" dirty="0"/>
              <a:t>layer</a:t>
            </a:r>
            <a:r>
              <a:rPr lang="en-US" sz="2800" dirty="0"/>
              <a:t> to </a:t>
            </a:r>
            <a:r>
              <a:rPr lang="en-US" sz="2800" b="1" dirty="0"/>
              <a:t>classify</a:t>
            </a:r>
            <a:r>
              <a:rPr lang="en-US" sz="2800" dirty="0"/>
              <a:t> the input image based on the training data</a:t>
            </a:r>
            <a:r>
              <a:rPr lang="en-US" sz="2800" dirty="0" smtClean="0"/>
              <a:t>.</a:t>
            </a:r>
          </a:p>
          <a:p>
            <a:pPr algn="just"/>
            <a:r>
              <a:rPr lang="en-US" sz="2800" dirty="0"/>
              <a:t>This is the fully connected layer which computes the score of</a:t>
            </a:r>
            <a:br>
              <a:rPr lang="en-US" sz="2800" dirty="0"/>
            </a:br>
            <a:r>
              <a:rPr lang="en-US" sz="2800" dirty="0"/>
              <a:t>each class from the extracted features from a convolutional</a:t>
            </a:r>
            <a:br>
              <a:rPr lang="en-US" sz="2800" dirty="0"/>
            </a:br>
            <a:r>
              <a:rPr lang="en-US" sz="2800" dirty="0"/>
              <a:t>layer in the preceding steps. The final layer feature maps are</a:t>
            </a:r>
            <a:br>
              <a:rPr lang="en-US" sz="2800" dirty="0"/>
            </a:br>
            <a:r>
              <a:rPr lang="en-US" sz="2800" dirty="0"/>
              <a:t>represented as vectors with scalar values which are passed to</a:t>
            </a:r>
            <a:br>
              <a:rPr lang="en-US" sz="2800" dirty="0"/>
            </a:br>
            <a:r>
              <a:rPr lang="en-US" sz="2800" dirty="0"/>
              <a:t>the fully connected layers. </a:t>
            </a:r>
            <a:br>
              <a:rPr lang="en-US" sz="2800" dirty="0"/>
            </a:br>
            <a:endParaRPr lang="en-US" sz="2800" dirty="0"/>
          </a:p>
        </p:txBody>
      </p:sp>
    </p:spTree>
    <p:extLst>
      <p:ext uri="{BB962C8B-B14F-4D97-AF65-F5344CB8AC3E}">
        <p14:creationId xmlns:p14="http://schemas.microsoft.com/office/powerpoint/2010/main" val="20323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 cont…</a:t>
            </a:r>
            <a:endParaRPr lang="en-US" dirty="0"/>
          </a:p>
        </p:txBody>
      </p:sp>
      <p:sp>
        <p:nvSpPr>
          <p:cNvPr id="3" name="Content Placeholder 2"/>
          <p:cNvSpPr>
            <a:spLocks noGrp="1"/>
          </p:cNvSpPr>
          <p:nvPr>
            <p:ph idx="1"/>
          </p:nvPr>
        </p:nvSpPr>
        <p:spPr/>
        <p:txBody>
          <a:bodyPr>
            <a:normAutofit/>
          </a:bodyPr>
          <a:lstStyle/>
          <a:p>
            <a:pPr algn="just"/>
            <a:r>
              <a:rPr lang="en-US" sz="2800" dirty="0" smtClean="0"/>
              <a:t>Unsupervised learning algorithms are extremely powerful tools for analyzing data and for identifying patterns and trends. They are most commonly used for clustering similar input into logical groups. Unsupervised learning algorithms include </a:t>
            </a:r>
            <a:r>
              <a:rPr lang="en-US" sz="2800" dirty="0" err="1" smtClean="0"/>
              <a:t>Kmeans</a:t>
            </a:r>
            <a:r>
              <a:rPr lang="en-US" sz="2800" dirty="0" smtClean="0"/>
              <a:t>, Random Forests, Hierarchical clustering and so on.</a:t>
            </a:r>
          </a:p>
          <a:p>
            <a:pPr algn="just"/>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 cont….</a:t>
            </a:r>
            <a:endParaRPr lang="en-US" dirty="0"/>
          </a:p>
        </p:txBody>
      </p:sp>
      <p:pic>
        <p:nvPicPr>
          <p:cNvPr id="4" name="Content Placeholder 3" descr="Machine-Learning-Explained2.png"/>
          <p:cNvPicPr>
            <a:picLocks noGrp="1" noChangeAspect="1"/>
          </p:cNvPicPr>
          <p:nvPr>
            <p:ph idx="1"/>
          </p:nvPr>
        </p:nvPicPr>
        <p:blipFill>
          <a:blip r:embed="rId2"/>
          <a:stretch>
            <a:fillRect/>
          </a:stretch>
        </p:blipFill>
        <p:spPr>
          <a:xfrm>
            <a:off x="1371599" y="1440873"/>
            <a:ext cx="9822873" cy="473825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Semi-supervised Learning</a:t>
            </a:r>
            <a:br>
              <a:rPr lang="en-US" dirty="0" smtClean="0"/>
            </a:br>
            <a:endParaRPr lang="en-US" dirty="0"/>
          </a:p>
        </p:txBody>
      </p:sp>
      <p:sp>
        <p:nvSpPr>
          <p:cNvPr id="3" name="Content Placeholder 2"/>
          <p:cNvSpPr>
            <a:spLocks noGrp="1"/>
          </p:cNvSpPr>
          <p:nvPr>
            <p:ph idx="1"/>
          </p:nvPr>
        </p:nvSpPr>
        <p:spPr/>
        <p:txBody>
          <a:bodyPr>
            <a:normAutofit/>
          </a:bodyPr>
          <a:lstStyle/>
          <a:p>
            <a:pPr algn="just"/>
            <a:r>
              <a:rPr lang="en-US" sz="2800" dirty="0" smtClean="0"/>
              <a:t>If some learning samples are labeled, but some other are not labeled, then it is semi-supervised learning. It makes use of a large amount of </a:t>
            </a:r>
            <a:r>
              <a:rPr lang="en-US" sz="2800" b="1" dirty="0" smtClean="0"/>
              <a:t>unlabeled data for training</a:t>
            </a:r>
            <a:r>
              <a:rPr lang="en-US" sz="2800" dirty="0" smtClean="0"/>
              <a:t> and a small amount of </a:t>
            </a:r>
            <a:r>
              <a:rPr lang="en-US" sz="2800" b="1" dirty="0" smtClean="0"/>
              <a:t>labeled data for testing</a:t>
            </a:r>
            <a:r>
              <a:rPr lang="en-US" sz="2800" dirty="0" smtClean="0"/>
              <a:t>. Semi-supervised learning is applied in cases where it is expensive to acquire a fully labeled dataset while more practical to label a small subset. For example, it often requires skilled experts to label certain remote sensing images, and lots of field experiments to locate oil at a particular location, while acquiring unlabeled data is relatively easy.</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Trends</a:t>
            </a:r>
            <a:endParaRPr lang="en-US" dirty="0"/>
          </a:p>
        </p:txBody>
      </p:sp>
      <p:sp>
        <p:nvSpPr>
          <p:cNvPr id="3" name="Content Placeholder 2"/>
          <p:cNvSpPr>
            <a:spLocks noGrp="1"/>
          </p:cNvSpPr>
          <p:nvPr>
            <p:ph idx="1"/>
          </p:nvPr>
        </p:nvSpPr>
        <p:spPr/>
        <p:txBody>
          <a:bodyPr/>
          <a:lstStyle/>
          <a:p>
            <a:r>
              <a:rPr lang="en-US" sz="2800" dirty="0" smtClean="0"/>
              <a:t>Machine Learning, Data Science, Data Mining, Data Analysis, Statistical Learning, Knowledge Discovery in Databases, Pattern Discovery. </a:t>
            </a:r>
            <a:r>
              <a:rPr lang="en-US" dirty="0" smtClean="0"/>
              <a:t/>
            </a:r>
            <a:br>
              <a:rPr lang="en-US" dirty="0" smtClean="0"/>
            </a:br>
            <a:endParaRPr lang="en-US" dirty="0"/>
          </a:p>
        </p:txBody>
      </p:sp>
      <p:pic>
        <p:nvPicPr>
          <p:cNvPr id="1027" name="Picture 3"/>
          <p:cNvPicPr>
            <a:picLocks noChangeAspect="1" noChangeArrowheads="1"/>
          </p:cNvPicPr>
          <p:nvPr/>
        </p:nvPicPr>
        <p:blipFill>
          <a:blip r:embed="rId2"/>
          <a:srcRect/>
          <a:stretch>
            <a:fillRect/>
          </a:stretch>
        </p:blipFill>
        <p:spPr bwMode="auto">
          <a:xfrm>
            <a:off x="3463635" y="2945245"/>
            <a:ext cx="6274549" cy="320617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Semi-Supervised Learning</a:t>
            </a:r>
            <a:endParaRPr lang="en-US" dirty="0"/>
          </a:p>
        </p:txBody>
      </p:sp>
      <p:pic>
        <p:nvPicPr>
          <p:cNvPr id="4" name="Content Placeholder 3" descr="B05137_04_005.jpg"/>
          <p:cNvPicPr>
            <a:picLocks noGrp="1" noChangeAspect="1"/>
          </p:cNvPicPr>
          <p:nvPr>
            <p:ph idx="1"/>
          </p:nvPr>
        </p:nvPicPr>
        <p:blipFill>
          <a:blip r:embed="rId2"/>
          <a:stretch>
            <a:fillRect/>
          </a:stretch>
        </p:blipFill>
        <p:spPr>
          <a:xfrm>
            <a:off x="1634836" y="1593273"/>
            <a:ext cx="9545781" cy="4391891"/>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br>
              <a:rPr lang="en-US" dirty="0" smtClean="0"/>
            </a:br>
            <a:endParaRPr lang="en-US" dirty="0"/>
          </a:p>
        </p:txBody>
      </p:sp>
      <p:sp>
        <p:nvSpPr>
          <p:cNvPr id="3" name="Content Placeholder 2"/>
          <p:cNvSpPr>
            <a:spLocks noGrp="1"/>
          </p:cNvSpPr>
          <p:nvPr>
            <p:ph idx="1"/>
          </p:nvPr>
        </p:nvSpPr>
        <p:spPr/>
        <p:txBody>
          <a:bodyPr>
            <a:normAutofit/>
          </a:bodyPr>
          <a:lstStyle/>
          <a:p>
            <a:pPr algn="just"/>
            <a:r>
              <a:rPr lang="en-US" sz="2800" dirty="0" smtClean="0"/>
              <a:t>Here learning data gives feedback so that the system adjusts to dynamic conditions in order to achieve a certain objective. The system evaluates its performance based on the feedback responses and reacts accordingly. The best known instances include self-driving cars and chess master algorithm </a:t>
            </a:r>
            <a:r>
              <a:rPr lang="en-US" sz="2800" dirty="0" err="1" smtClean="0"/>
              <a:t>AlphaGo</a:t>
            </a:r>
            <a:r>
              <a:rPr lang="en-US" sz="2800" dirty="0" smtClean="0"/>
              <a:t>.</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 cont…</a:t>
            </a:r>
            <a:endParaRPr lang="en-US" dirty="0"/>
          </a:p>
        </p:txBody>
      </p:sp>
      <p:pic>
        <p:nvPicPr>
          <p:cNvPr id="4" name="Content Placeholder 3" descr="Reinforcem.png"/>
          <p:cNvPicPr>
            <a:picLocks noGrp="1" noChangeAspect="1"/>
          </p:cNvPicPr>
          <p:nvPr>
            <p:ph idx="1"/>
          </p:nvPr>
        </p:nvPicPr>
        <p:blipFill>
          <a:blip r:embed="rId2"/>
          <a:stretch>
            <a:fillRect/>
          </a:stretch>
        </p:blipFill>
        <p:spPr>
          <a:xfrm>
            <a:off x="1870364" y="1634836"/>
            <a:ext cx="8686800" cy="448887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Problem!</a:t>
            </a:r>
            <a:endParaRPr lang="en-US" dirty="0"/>
          </a:p>
        </p:txBody>
      </p:sp>
      <p:sp>
        <p:nvSpPr>
          <p:cNvPr id="3" name="Content Placeholder 2"/>
          <p:cNvSpPr>
            <a:spLocks noGrp="1"/>
          </p:cNvSpPr>
          <p:nvPr>
            <p:ph idx="1"/>
          </p:nvPr>
        </p:nvSpPr>
        <p:spPr>
          <a:xfrm>
            <a:off x="1562100" y="1620982"/>
            <a:ext cx="9791700" cy="4555981"/>
          </a:xfrm>
        </p:spPr>
        <p:txBody>
          <a:bodyPr>
            <a:normAutofit lnSpcReduction="10000"/>
          </a:bodyPr>
          <a:lstStyle/>
          <a:p>
            <a:pPr>
              <a:buNone/>
            </a:pPr>
            <a:r>
              <a:rPr lang="en-US" sz="2800" b="1" dirty="0" smtClean="0"/>
              <a:t>A handwriting recognition learning problem:</a:t>
            </a:r>
            <a:r>
              <a:rPr lang="en-US" sz="2800" dirty="0" smtClean="0"/>
              <a:t> </a:t>
            </a:r>
            <a:r>
              <a:rPr lang="en-US" dirty="0" smtClean="0"/>
              <a:t/>
            </a:r>
            <a:br>
              <a:rPr lang="en-US" dirty="0" smtClean="0"/>
            </a:br>
            <a:r>
              <a:rPr lang="en-US" sz="2400" dirty="0" smtClean="0"/>
              <a:t>1</a:t>
            </a:r>
            <a:r>
              <a:rPr lang="en-US" sz="2800" dirty="0" smtClean="0"/>
              <a:t>. </a:t>
            </a:r>
            <a:r>
              <a:rPr lang="en-US" sz="2400" b="1" dirty="0" smtClean="0"/>
              <a:t>Task T</a:t>
            </a:r>
            <a:r>
              <a:rPr lang="en-US" sz="2400" dirty="0" smtClean="0"/>
              <a:t>: recognizing and classifying handwritten words within images</a:t>
            </a:r>
            <a:br>
              <a:rPr lang="en-US" sz="2400" dirty="0" smtClean="0"/>
            </a:br>
            <a:r>
              <a:rPr lang="en-US" sz="2400" dirty="0" smtClean="0"/>
              <a:t>2.</a:t>
            </a:r>
            <a:r>
              <a:rPr lang="en-US" sz="2400" b="1" dirty="0" smtClean="0"/>
              <a:t>Performance measure </a:t>
            </a:r>
            <a:r>
              <a:rPr lang="en-US" sz="2400" b="1" i="1" dirty="0" smtClean="0"/>
              <a:t>P: </a:t>
            </a:r>
            <a:r>
              <a:rPr lang="en-US" sz="2400" dirty="0" smtClean="0"/>
              <a:t>percent of words correctly classified </a:t>
            </a:r>
          </a:p>
          <a:p>
            <a:pPr>
              <a:buNone/>
            </a:pPr>
            <a:r>
              <a:rPr lang="en-US" sz="2400" dirty="0" smtClean="0"/>
              <a:t>	3. </a:t>
            </a:r>
            <a:r>
              <a:rPr lang="en-US" sz="2400" b="1" dirty="0" smtClean="0"/>
              <a:t>Training experience E</a:t>
            </a:r>
            <a:r>
              <a:rPr lang="en-US" sz="2400" dirty="0" smtClean="0"/>
              <a:t>: a database of handwritten words with given     </a:t>
            </a:r>
          </a:p>
          <a:p>
            <a:pPr>
              <a:buNone/>
            </a:pPr>
            <a:r>
              <a:rPr lang="en-US" sz="2400" dirty="0" smtClean="0"/>
              <a:t>       classifications </a:t>
            </a:r>
            <a:br>
              <a:rPr lang="en-US" sz="2400" dirty="0" smtClean="0"/>
            </a:br>
            <a:r>
              <a:rPr lang="en-US" sz="2400" dirty="0" smtClean="0"/>
              <a:t> </a:t>
            </a:r>
            <a:br>
              <a:rPr lang="en-US" sz="2400" dirty="0" smtClean="0"/>
            </a:br>
            <a:r>
              <a:rPr lang="en-US" sz="2400" b="1" dirty="0" smtClean="0"/>
              <a:t> A robot driving learning problem:</a:t>
            </a:r>
            <a:r>
              <a:rPr lang="en-US" sz="2400" dirty="0" smtClean="0"/>
              <a:t> </a:t>
            </a:r>
            <a:br>
              <a:rPr lang="en-US" sz="2400" dirty="0" smtClean="0"/>
            </a:br>
            <a:r>
              <a:rPr lang="en-US" sz="2400" dirty="0" smtClean="0"/>
              <a:t> 1.</a:t>
            </a:r>
            <a:r>
              <a:rPr lang="en-US" sz="2400" b="1" dirty="0" smtClean="0"/>
              <a:t>Task T</a:t>
            </a:r>
            <a:r>
              <a:rPr lang="en-US" sz="2400" dirty="0" smtClean="0"/>
              <a:t>: driving on public four-lane highways using vision sensors</a:t>
            </a:r>
            <a:br>
              <a:rPr lang="en-US" sz="2400" dirty="0" smtClean="0"/>
            </a:br>
            <a:r>
              <a:rPr lang="en-US" sz="2400" dirty="0" smtClean="0"/>
              <a:t>2. </a:t>
            </a:r>
            <a:r>
              <a:rPr lang="en-US" sz="2400" b="1" dirty="0" smtClean="0"/>
              <a:t>Performance measure P</a:t>
            </a:r>
            <a:r>
              <a:rPr lang="en-US" sz="2400" dirty="0" smtClean="0"/>
              <a:t>: average distance traveled before an error (as 	judged      by human overseer)</a:t>
            </a:r>
            <a:br>
              <a:rPr lang="en-US" sz="2400" dirty="0" smtClean="0"/>
            </a:br>
            <a:r>
              <a:rPr lang="en-US" sz="2400" dirty="0" smtClean="0"/>
              <a:t>3.</a:t>
            </a:r>
            <a:r>
              <a:rPr lang="en-US" sz="2400" b="1" dirty="0" smtClean="0"/>
              <a:t>Training experience E</a:t>
            </a:r>
            <a:r>
              <a:rPr lang="en-US" sz="2400" dirty="0" smtClean="0"/>
              <a:t>: a sequence of images and steering commands 	recorded while observing a human driver </a:t>
            </a:r>
            <a:br>
              <a:rPr lang="en-US" sz="2400" dirty="0" smtClean="0"/>
            </a:b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Design Learning System</a:t>
            </a:r>
            <a:endParaRPr lang="en-US" dirty="0"/>
          </a:p>
        </p:txBody>
      </p:sp>
      <p:sp>
        <p:nvSpPr>
          <p:cNvPr id="6" name="Content Placeholder 5"/>
          <p:cNvSpPr>
            <a:spLocks noGrp="1"/>
          </p:cNvSpPr>
          <p:nvPr>
            <p:ph idx="1"/>
          </p:nvPr>
        </p:nvSpPr>
        <p:spPr/>
        <p:txBody>
          <a:bodyPr/>
          <a:lstStyle/>
          <a:p>
            <a:r>
              <a:rPr lang="en-US" sz="2800" dirty="0" smtClean="0"/>
              <a:t>Choosing the training Experience</a:t>
            </a:r>
          </a:p>
          <a:p>
            <a:r>
              <a:rPr lang="en-US" sz="2800" dirty="0" smtClean="0"/>
              <a:t>Choose what is exactly to be learned i.e. Target Function</a:t>
            </a:r>
          </a:p>
          <a:p>
            <a:r>
              <a:rPr lang="en-US" sz="2800" dirty="0" smtClean="0"/>
              <a:t>Choose how to represent the target function</a:t>
            </a:r>
          </a:p>
          <a:p>
            <a:r>
              <a:rPr lang="en-US" sz="2800" dirty="0" smtClean="0"/>
              <a:t>Choose the learning algorithm that infer the target function from experience</a:t>
            </a:r>
          </a:p>
          <a:p>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Learning</a:t>
            </a:r>
            <a:endParaRPr lang="en-US" dirty="0"/>
          </a:p>
        </p:txBody>
      </p:sp>
      <p:sp>
        <p:nvSpPr>
          <p:cNvPr id="5" name="Content Placeholder 4"/>
          <p:cNvSpPr>
            <a:spLocks noGrp="1"/>
          </p:cNvSpPr>
          <p:nvPr>
            <p:ph idx="1"/>
          </p:nvPr>
        </p:nvSpPr>
        <p:spPr/>
        <p:txBody>
          <a:bodyPr>
            <a:normAutofit/>
          </a:bodyPr>
          <a:lstStyle/>
          <a:p>
            <a:r>
              <a:rPr lang="en-US" sz="2800" dirty="0" smtClean="0"/>
              <a:t>A concept is a subset of objects or events defined over a larger set </a:t>
            </a:r>
          </a:p>
          <a:p>
            <a:r>
              <a:rPr lang="en-US" sz="2800" dirty="0" smtClean="0"/>
              <a:t>Example: The concept of bird is the subset of all objects (i.e. the set of all things or all animals) that belong to the category of bird.</a:t>
            </a:r>
          </a:p>
          <a:p>
            <a:r>
              <a:rPr lang="en-US" sz="2800" dirty="0" smtClean="0"/>
              <a:t>Technically Concept is a Boolean-valued function defined over this larger set.</a:t>
            </a:r>
          </a:p>
          <a:p>
            <a:r>
              <a:rPr lang="en-US" sz="2800" dirty="0" smtClean="0"/>
              <a:t>Example A function defined over all animals whose value is true for birds and false for every other animals</a:t>
            </a:r>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Learning Cont….</a:t>
            </a:r>
            <a:endParaRPr lang="en-US" dirty="0"/>
          </a:p>
        </p:txBody>
      </p:sp>
      <p:sp>
        <p:nvSpPr>
          <p:cNvPr id="3" name="Content Placeholder 2"/>
          <p:cNvSpPr>
            <a:spLocks noGrp="1"/>
          </p:cNvSpPr>
          <p:nvPr>
            <p:ph idx="1"/>
          </p:nvPr>
        </p:nvSpPr>
        <p:spPr/>
        <p:txBody>
          <a:bodyPr>
            <a:normAutofit/>
          </a:bodyPr>
          <a:lstStyle/>
          <a:p>
            <a:r>
              <a:rPr lang="en-US" sz="2800" b="1" dirty="0" smtClean="0"/>
              <a:t>Concept learning. </a:t>
            </a:r>
            <a:r>
              <a:rPr lang="en-US" sz="2800" dirty="0" smtClean="0"/>
              <a:t>Inferring </a:t>
            </a:r>
            <a:r>
              <a:rPr lang="en-US" sz="2800" b="1" dirty="0" smtClean="0"/>
              <a:t>a </a:t>
            </a:r>
            <a:r>
              <a:rPr lang="en-US" sz="2800" dirty="0" smtClean="0"/>
              <a:t>Boolean-valued function from training examples of its input and output. </a:t>
            </a:r>
          </a:p>
          <a:p>
            <a:r>
              <a:rPr lang="en-US" sz="2800" dirty="0" smtClean="0"/>
              <a:t>It is a some kind of notion that defines an object</a:t>
            </a:r>
          </a:p>
          <a:p>
            <a:r>
              <a:rPr lang="en-US" sz="2800" dirty="0" smtClean="0"/>
              <a:t>It acquire an ability to define that whether that object belongs to a particular category or not.</a:t>
            </a:r>
          </a:p>
          <a:p>
            <a:pPr>
              <a:buNone/>
            </a:pPr>
            <a:r>
              <a:rPr lang="en-US" sz="2800" dirty="0" smtClean="0"/>
              <a:t>           </a:t>
            </a:r>
            <a:r>
              <a:rPr lang="en-US" sz="2800" b="1" dirty="0" smtClean="0"/>
              <a:t>Concept                      Data Object              Label</a:t>
            </a:r>
          </a:p>
          <a:p>
            <a:pPr>
              <a:buNone/>
            </a:pPr>
            <a:r>
              <a:rPr lang="en-US" sz="2800" b="1" dirty="0" smtClean="0"/>
              <a:t>            </a:t>
            </a:r>
            <a:r>
              <a:rPr lang="en-US" sz="2400" b="1" dirty="0" smtClean="0"/>
              <a:t>x</a:t>
            </a:r>
            <a:r>
              <a:rPr lang="en-US" sz="2400" dirty="0" smtClean="0"/>
              <a:t>			belong to concept </a:t>
            </a:r>
            <a:r>
              <a:rPr lang="en-US" sz="2400" b="1" dirty="0" smtClean="0"/>
              <a:t>C</a:t>
            </a:r>
            <a:r>
              <a:rPr lang="en-US" sz="2400" dirty="0" smtClean="0"/>
              <a:t>    	(1, true, +</a:t>
            </a:r>
            <a:r>
              <a:rPr lang="en-US" sz="2400" dirty="0" err="1" smtClean="0"/>
              <a:t>ve</a:t>
            </a:r>
            <a:r>
              <a:rPr lang="en-US" sz="2400" dirty="0" smtClean="0"/>
              <a:t>)</a:t>
            </a:r>
          </a:p>
          <a:p>
            <a:pPr>
              <a:buNone/>
            </a:pPr>
            <a:r>
              <a:rPr lang="en-US" sz="2400" dirty="0" smtClean="0"/>
              <a:t>					 not belong to concept </a:t>
            </a:r>
            <a:r>
              <a:rPr lang="en-US" sz="2400" b="1" dirty="0" smtClean="0"/>
              <a:t>C</a:t>
            </a:r>
            <a:r>
              <a:rPr lang="en-US" sz="2400" dirty="0" smtClean="0"/>
              <a:t>          (0, false, -</a:t>
            </a:r>
            <a:r>
              <a:rPr lang="en-US" sz="2400" dirty="0" err="1" smtClean="0"/>
              <a:t>ve</a:t>
            </a:r>
            <a:r>
              <a:rPr lang="en-US" sz="2400" dirty="0" smtClean="0"/>
              <a:t>) </a:t>
            </a:r>
            <a:br>
              <a:rPr lang="en-US" sz="2400" dirty="0" smtClean="0"/>
            </a:b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Learning Cont….</a:t>
            </a:r>
            <a:endParaRPr lang="en-US" dirty="0"/>
          </a:p>
        </p:txBody>
      </p:sp>
      <p:sp>
        <p:nvSpPr>
          <p:cNvPr id="3" name="Content Placeholder 2"/>
          <p:cNvSpPr>
            <a:spLocks noGrp="1"/>
          </p:cNvSpPr>
          <p:nvPr>
            <p:ph idx="1"/>
          </p:nvPr>
        </p:nvSpPr>
        <p:spPr/>
        <p:txBody>
          <a:bodyPr>
            <a:normAutofit/>
          </a:bodyPr>
          <a:lstStyle/>
          <a:p>
            <a:r>
              <a:rPr lang="en-US" sz="2400" dirty="0" smtClean="0"/>
              <a:t>h=    ,    ,     ,     ,            </a:t>
            </a:r>
          </a:p>
          <a:p>
            <a:r>
              <a:rPr lang="en-US" sz="2400" dirty="0" smtClean="0"/>
              <a:t>H= all possible combinations</a:t>
            </a:r>
          </a:p>
          <a:p>
            <a:r>
              <a:rPr lang="en-US" sz="2400" dirty="0" smtClean="0"/>
              <a:t>In this case we have 2 values for each</a:t>
            </a:r>
          </a:p>
          <a:p>
            <a:pPr>
              <a:buNone/>
            </a:pPr>
            <a:r>
              <a:rPr lang="en-US" sz="2400" dirty="0" smtClean="0"/>
              <a:t>    Attribute </a:t>
            </a:r>
            <a:r>
              <a:rPr lang="en-US" sz="2400" dirty="0" err="1" smtClean="0"/>
              <a:t>i.e</a:t>
            </a:r>
            <a:r>
              <a:rPr lang="en-US" sz="2400" dirty="0" smtClean="0"/>
              <a:t> </a:t>
            </a:r>
            <a:r>
              <a:rPr lang="en-US" sz="2400" b="1" dirty="0" smtClean="0"/>
              <a:t>2</a:t>
            </a:r>
            <a:r>
              <a:rPr lang="en-US" sz="2400" b="1" baseline="30000" dirty="0" smtClean="0"/>
              <a:t>16</a:t>
            </a:r>
          </a:p>
          <a:p>
            <a:pPr>
              <a:buNone/>
            </a:pPr>
            <a:endParaRPr lang="en-US" sz="2400" b="1" baseline="30000" dirty="0" smtClean="0"/>
          </a:p>
          <a:p>
            <a:pPr>
              <a:buNone/>
            </a:pPr>
            <a:r>
              <a:rPr lang="en-US" sz="2400" b="1" baseline="30000" dirty="0" smtClean="0"/>
              <a:t>e.g.</a:t>
            </a:r>
            <a:r>
              <a:rPr lang="en-US" sz="2400" b="1" dirty="0" smtClean="0"/>
              <a:t> How many ways you can color 2 balls</a:t>
            </a:r>
            <a:endParaRPr lang="en-US" sz="2400" b="1" baseline="30000" dirty="0" smtClean="0"/>
          </a:p>
        </p:txBody>
      </p:sp>
      <p:graphicFrame>
        <p:nvGraphicFramePr>
          <p:cNvPr id="4" name="Table 3"/>
          <p:cNvGraphicFramePr>
            <a:graphicFrameLocks noGrp="1"/>
          </p:cNvGraphicFramePr>
          <p:nvPr/>
        </p:nvGraphicFramePr>
        <p:xfrm>
          <a:off x="6539344" y="1537084"/>
          <a:ext cx="4133272" cy="1854200"/>
        </p:xfrm>
        <a:graphic>
          <a:graphicData uri="http://schemas.openxmlformats.org/drawingml/2006/table">
            <a:tbl>
              <a:tblPr firstRow="1" bandRow="1">
                <a:tableStyleId>{5C22544A-7EE6-4342-B048-85BDC9FD1C3A}</a:tableStyleId>
              </a:tblPr>
              <a:tblGrid>
                <a:gridCol w="2066636"/>
                <a:gridCol w="2066636"/>
              </a:tblGrid>
              <a:tr h="370840">
                <a:tc>
                  <a:txBody>
                    <a:bodyPr/>
                    <a:lstStyle/>
                    <a:p>
                      <a:r>
                        <a:rPr lang="en-US" dirty="0" smtClean="0"/>
                        <a:t>Attribute</a:t>
                      </a:r>
                      <a:endParaRPr lang="en-US" dirty="0"/>
                    </a:p>
                  </a:txBody>
                  <a:tcPr/>
                </a:tc>
                <a:tc>
                  <a:txBody>
                    <a:bodyPr/>
                    <a:lstStyle/>
                    <a:p>
                      <a:r>
                        <a:rPr lang="en-US" dirty="0" smtClean="0"/>
                        <a:t>Value</a:t>
                      </a:r>
                      <a:endParaRPr lang="en-US" dirty="0"/>
                    </a:p>
                  </a:txBody>
                  <a:tcPr/>
                </a:tc>
              </a:tr>
              <a:tr h="370840">
                <a:tc>
                  <a:txBody>
                    <a:bodyPr/>
                    <a:lstStyle/>
                    <a:p>
                      <a:r>
                        <a:rPr lang="en-US" dirty="0" smtClean="0"/>
                        <a:t>Shape</a:t>
                      </a:r>
                      <a:endParaRPr lang="en-US" dirty="0"/>
                    </a:p>
                  </a:txBody>
                  <a:tcPr/>
                </a:tc>
                <a:tc>
                  <a:txBody>
                    <a:bodyPr/>
                    <a:lstStyle/>
                    <a:p>
                      <a:r>
                        <a:rPr lang="en-US" dirty="0" smtClean="0"/>
                        <a:t>Oval, Circular</a:t>
                      </a:r>
                      <a:endParaRPr lang="en-US" dirty="0"/>
                    </a:p>
                  </a:txBody>
                  <a:tcPr/>
                </a:tc>
              </a:tr>
              <a:tr h="370840">
                <a:tc>
                  <a:txBody>
                    <a:bodyPr/>
                    <a:lstStyle/>
                    <a:p>
                      <a:r>
                        <a:rPr lang="en-US" dirty="0" smtClean="0"/>
                        <a:t>Size</a:t>
                      </a:r>
                      <a:endParaRPr lang="en-US" dirty="0"/>
                    </a:p>
                  </a:txBody>
                  <a:tcPr/>
                </a:tc>
                <a:tc>
                  <a:txBody>
                    <a:bodyPr/>
                    <a:lstStyle/>
                    <a:p>
                      <a:r>
                        <a:rPr lang="en-US" dirty="0" smtClean="0"/>
                        <a:t>Large, Small</a:t>
                      </a:r>
                      <a:endParaRPr lang="en-US" dirty="0"/>
                    </a:p>
                  </a:txBody>
                  <a:tcPr/>
                </a:tc>
              </a:tr>
              <a:tr h="370840">
                <a:tc>
                  <a:txBody>
                    <a:bodyPr/>
                    <a:lstStyle/>
                    <a:p>
                      <a:r>
                        <a:rPr lang="en-US" dirty="0" smtClean="0"/>
                        <a:t>Color</a:t>
                      </a:r>
                      <a:endParaRPr lang="en-US" dirty="0"/>
                    </a:p>
                  </a:txBody>
                  <a:tcPr/>
                </a:tc>
                <a:tc>
                  <a:txBody>
                    <a:bodyPr/>
                    <a:lstStyle/>
                    <a:p>
                      <a:r>
                        <a:rPr lang="en-US" dirty="0" smtClean="0"/>
                        <a:t>Dark, Light</a:t>
                      </a:r>
                      <a:endParaRPr lang="en-US" dirty="0"/>
                    </a:p>
                  </a:txBody>
                  <a:tcPr/>
                </a:tc>
              </a:tr>
              <a:tr h="370840">
                <a:tc>
                  <a:txBody>
                    <a:bodyPr/>
                    <a:lstStyle/>
                    <a:p>
                      <a:r>
                        <a:rPr lang="en-US" dirty="0" smtClean="0"/>
                        <a:t>Surface</a:t>
                      </a:r>
                      <a:endParaRPr lang="en-US" dirty="0"/>
                    </a:p>
                  </a:txBody>
                  <a:tcPr/>
                </a:tc>
                <a:tc>
                  <a:txBody>
                    <a:bodyPr/>
                    <a:lstStyle/>
                    <a:p>
                      <a:r>
                        <a:rPr lang="en-US" dirty="0" smtClean="0"/>
                        <a:t>Smooth, Irregular</a:t>
                      </a:r>
                      <a:endParaRPr lang="en-US" dirty="0"/>
                    </a:p>
                  </a:txBody>
                  <a:tcPr/>
                </a:tc>
              </a:tr>
            </a:tbl>
          </a:graphicData>
        </a:graphic>
      </p:graphicFrame>
      <p:sp>
        <p:nvSpPr>
          <p:cNvPr id="5" name="Oval 4"/>
          <p:cNvSpPr/>
          <p:nvPr/>
        </p:nvSpPr>
        <p:spPr>
          <a:xfrm>
            <a:off x="7024255" y="4073236"/>
            <a:ext cx="2327562" cy="2216728"/>
          </a:xfrm>
          <a:prstGeom prst="ellipse">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 name="Oval 5"/>
          <p:cNvSpPr/>
          <p:nvPr/>
        </p:nvSpPr>
        <p:spPr>
          <a:xfrm>
            <a:off x="7800109" y="4253345"/>
            <a:ext cx="914400" cy="914400"/>
          </a:xfrm>
          <a:prstGeom prst="ellipse">
            <a:avLst/>
          </a:prstGeom>
          <a:solidFill>
            <a:schemeClr val="accent5">
              <a:lumMod val="60000"/>
              <a:lumOff val="4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8" name="Straight Connector 7"/>
          <p:cNvCxnSpPr/>
          <p:nvPr/>
        </p:nvCxnSpPr>
        <p:spPr>
          <a:xfrm rot="10800000" flipV="1">
            <a:off x="6276110" y="5043054"/>
            <a:ext cx="1094509" cy="83127"/>
          </a:xfrm>
          <a:prstGeom prst="line">
            <a:avLst/>
          </a:prstGeom>
          <a:ln w="38100">
            <a:solidFill>
              <a:schemeClr val="tx2"/>
            </a:solidFill>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5403272" y="5181598"/>
            <a:ext cx="1567032" cy="369332"/>
          </a:xfrm>
          <a:prstGeom prst="rect">
            <a:avLst/>
          </a:prstGeom>
          <a:noFill/>
          <a:ln>
            <a:solidFill>
              <a:schemeClr val="bg2"/>
            </a:solidFill>
          </a:ln>
        </p:spPr>
        <p:txBody>
          <a:bodyPr wrap="none" rtlCol="0" anchor="ctr" anchorCtr="1">
            <a:spAutoFit/>
          </a:bodyPr>
          <a:lstStyle/>
          <a:p>
            <a:r>
              <a:rPr lang="en-US" b="1" dirty="0" smtClean="0"/>
              <a:t>Concept Space</a:t>
            </a:r>
            <a:endParaRPr lang="en-US" b="1" dirty="0"/>
          </a:p>
        </p:txBody>
      </p:sp>
      <p:cxnSp>
        <p:nvCxnSpPr>
          <p:cNvPr id="10" name="Straight Connector 9"/>
          <p:cNvCxnSpPr/>
          <p:nvPr/>
        </p:nvCxnSpPr>
        <p:spPr>
          <a:xfrm rot="10800000" flipV="1">
            <a:off x="8575965" y="4461163"/>
            <a:ext cx="1094509" cy="83127"/>
          </a:xfrm>
          <a:prstGeom prst="line">
            <a:avLst/>
          </a:prstGeom>
          <a:ln w="38100">
            <a:solidFill>
              <a:schemeClr val="tx2"/>
            </a:solidFill>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144050" y="4059382"/>
            <a:ext cx="1514645" cy="369332"/>
          </a:xfrm>
          <a:prstGeom prst="rect">
            <a:avLst/>
          </a:prstGeom>
          <a:noFill/>
          <a:ln>
            <a:solidFill>
              <a:schemeClr val="bg2"/>
            </a:solidFill>
          </a:ln>
        </p:spPr>
        <p:txBody>
          <a:bodyPr wrap="none" rtlCol="0" anchor="ctr" anchorCtr="1">
            <a:spAutoFit/>
          </a:bodyPr>
          <a:lstStyle/>
          <a:p>
            <a:r>
              <a:rPr lang="en-US" b="1" dirty="0" smtClean="0"/>
              <a:t>Inductive Bias</a:t>
            </a:r>
            <a:endParaRPr 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Learning cont….</a:t>
            </a:r>
            <a:endParaRPr lang="en-US" dirty="0"/>
          </a:p>
        </p:txBody>
      </p:sp>
      <p:sp>
        <p:nvSpPr>
          <p:cNvPr id="3" name="Content Placeholder 2"/>
          <p:cNvSpPr>
            <a:spLocks noGrp="1"/>
          </p:cNvSpPr>
          <p:nvPr>
            <p:ph idx="1"/>
          </p:nvPr>
        </p:nvSpPr>
        <p:spPr/>
        <p:txBody>
          <a:bodyPr>
            <a:normAutofit/>
          </a:bodyPr>
          <a:lstStyle/>
          <a:p>
            <a:r>
              <a:rPr lang="en-US" sz="2800" dirty="0" smtClean="0"/>
              <a:t>Concept learning acquire an ability to define that whether an object belong to a concept or not.</a:t>
            </a:r>
          </a:p>
          <a:p>
            <a:r>
              <a:rPr lang="en-US" sz="2800" dirty="0" smtClean="0"/>
              <a:t>indicate by a "?' that any value is acceptable for this attribute,</a:t>
            </a:r>
            <a:endParaRPr lang="en-US" sz="2800" b="1" i="1" dirty="0" smtClean="0"/>
          </a:p>
          <a:p>
            <a:r>
              <a:rPr lang="en-US" sz="2800" dirty="0" smtClean="0"/>
              <a:t>specify a single required value (e.g., </a:t>
            </a:r>
            <a:r>
              <a:rPr lang="en-US" sz="2800" b="1" i="1" dirty="0" smtClean="0"/>
              <a:t>circular) </a:t>
            </a:r>
            <a:r>
              <a:rPr lang="en-US" sz="2800" dirty="0" smtClean="0"/>
              <a:t>for the attribute, or</a:t>
            </a:r>
          </a:p>
          <a:p>
            <a:r>
              <a:rPr lang="en-US" sz="2800" dirty="0" smtClean="0"/>
              <a:t>Ө indicate by a </a:t>
            </a:r>
            <a:r>
              <a:rPr lang="en-US" sz="2800" i="1" dirty="0" smtClean="0"/>
              <a:t>"0" </a:t>
            </a:r>
            <a:r>
              <a:rPr lang="en-US" sz="2800" dirty="0" smtClean="0"/>
              <a:t>that no value is acceptable. </a:t>
            </a:r>
            <a:br>
              <a:rPr lang="en-US" sz="2800" dirty="0" smtClean="0"/>
            </a:b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Conjunctive Concept</a:t>
            </a:r>
            <a:endParaRPr lang="en-US" dirty="0"/>
          </a:p>
        </p:txBody>
      </p:sp>
      <p:sp>
        <p:nvSpPr>
          <p:cNvPr id="3" name="Content Placeholder 2"/>
          <p:cNvSpPr>
            <a:spLocks noGrp="1"/>
          </p:cNvSpPr>
          <p:nvPr>
            <p:ph idx="1"/>
          </p:nvPr>
        </p:nvSpPr>
        <p:spPr/>
        <p:txBody>
          <a:bodyPr>
            <a:normAutofit/>
          </a:bodyPr>
          <a:lstStyle/>
          <a:p>
            <a:r>
              <a:rPr lang="en-US" sz="2800" dirty="0" smtClean="0"/>
              <a:t>It is the subset of all possible features you have in H</a:t>
            </a:r>
          </a:p>
          <a:p>
            <a:endParaRPr lang="en-US" sz="2800" dirty="0"/>
          </a:p>
        </p:txBody>
      </p:sp>
      <p:graphicFrame>
        <p:nvGraphicFramePr>
          <p:cNvPr id="4" name="Table 3"/>
          <p:cNvGraphicFramePr>
            <a:graphicFrameLocks noGrp="1"/>
          </p:cNvGraphicFramePr>
          <p:nvPr/>
        </p:nvGraphicFramePr>
        <p:xfrm>
          <a:off x="1699491" y="2617739"/>
          <a:ext cx="8128000" cy="3627120"/>
        </p:xfrm>
        <a:graphic>
          <a:graphicData uri="http://schemas.openxmlformats.org/drawingml/2006/table">
            <a:tbl>
              <a:tblPr firstRow="1" bandRow="1">
                <a:tableStyleId>{2D5ABB26-0587-4C30-8999-92F81FD0307C}</a:tableStyleId>
              </a:tblPr>
              <a:tblGrid>
                <a:gridCol w="8128000"/>
              </a:tblGrid>
              <a:tr h="376162">
                <a:tc>
                  <a:txBody>
                    <a:bodyPr/>
                    <a:lstStyle/>
                    <a:p>
                      <a:r>
                        <a:rPr lang="en-US" sz="2800" b="1" dirty="0" smtClean="0"/>
                        <a:t>&lt;Ө, Ө, Ө, Ө&gt;</a:t>
                      </a:r>
                      <a:endParaRPr lang="en-US" sz="2800" b="1" dirty="0"/>
                    </a:p>
                  </a:txBody>
                  <a:tcPr/>
                </a:tc>
              </a:tr>
              <a:tr h="376162">
                <a:tc>
                  <a:txBody>
                    <a:bodyPr/>
                    <a:lstStyle/>
                    <a:p>
                      <a:r>
                        <a:rPr lang="en-US" sz="2800" b="1" dirty="0" smtClean="0"/>
                        <a:t>&lt;circular, large,</a:t>
                      </a:r>
                      <a:r>
                        <a:rPr lang="en-US" sz="2800" b="1" baseline="0" dirty="0" smtClean="0"/>
                        <a:t> dark&gt;</a:t>
                      </a:r>
                      <a:endParaRPr lang="en-US" sz="2800" b="1" dirty="0"/>
                    </a:p>
                  </a:txBody>
                  <a:tcPr/>
                </a:tc>
              </a:tr>
              <a:tr h="376162">
                <a:tc>
                  <a:txBody>
                    <a:bodyPr/>
                    <a:lstStyle/>
                    <a:p>
                      <a:r>
                        <a:rPr lang="en-US" sz="2800" b="1" dirty="0" smtClean="0"/>
                        <a:t>&lt;oval,</a:t>
                      </a:r>
                      <a:r>
                        <a:rPr lang="en-US" sz="2800" b="1" baseline="0" dirty="0" smtClean="0"/>
                        <a:t> small, light&gt;</a:t>
                      </a:r>
                      <a:endParaRPr lang="en-US" sz="2800" b="1" dirty="0"/>
                    </a:p>
                  </a:txBody>
                  <a:tcPr/>
                </a:tc>
              </a:tr>
              <a:tr h="376162">
                <a:tc>
                  <a:txBody>
                    <a:bodyPr/>
                    <a:lstStyle/>
                    <a:p>
                      <a:r>
                        <a:rPr lang="en-US" sz="2800" b="1" dirty="0" smtClean="0"/>
                        <a:t>&lt;circular, small, dark, smooth&gt;</a:t>
                      </a:r>
                      <a:endParaRPr lang="en-US" sz="2800" b="1" dirty="0"/>
                    </a:p>
                  </a:txBody>
                  <a:tcPr/>
                </a:tc>
              </a:tr>
              <a:tr h="376162">
                <a:tc>
                  <a:txBody>
                    <a:bodyPr/>
                    <a:lstStyle/>
                    <a:p>
                      <a:r>
                        <a:rPr lang="en-US" sz="2800" b="1" dirty="0" smtClean="0"/>
                        <a:t>&lt;?,?,?,?&gt;</a:t>
                      </a:r>
                      <a:endParaRPr lang="en-US" sz="2800" b="1" dirty="0"/>
                    </a:p>
                  </a:txBody>
                  <a:tcPr/>
                </a:tc>
              </a:tr>
              <a:tr h="376162">
                <a:tc>
                  <a:txBody>
                    <a:bodyPr/>
                    <a:lstStyle/>
                    <a:p>
                      <a:r>
                        <a:rPr lang="en-US" sz="2800" b="1" dirty="0" smtClean="0"/>
                        <a:t>How many Conjunctive  concepts are there ?</a:t>
                      </a:r>
                      <a:endParaRPr lang="en-US" sz="2800" b="1" dirty="0"/>
                    </a:p>
                  </a:txBody>
                  <a:tcPr/>
                </a:tc>
              </a:tr>
              <a:tr h="376162">
                <a:tc>
                  <a:txBody>
                    <a:bodyPr/>
                    <a:lstStyle/>
                    <a:p>
                      <a:r>
                        <a:rPr lang="en-US" sz="2800" b="1" dirty="0" smtClean="0"/>
                        <a:t>C=(3x3x3x3)+1</a:t>
                      </a:r>
                      <a:endParaRPr lang="en-US" sz="2800" b="1" dirty="0"/>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everywhere! </a:t>
            </a:r>
            <a:br>
              <a:rPr lang="en-US" dirty="0" smtClean="0"/>
            </a:br>
            <a:endParaRPr lang="en-US" dirty="0"/>
          </a:p>
        </p:txBody>
      </p:sp>
      <p:sp>
        <p:nvSpPr>
          <p:cNvPr id="3" name="Content Placeholder 2"/>
          <p:cNvSpPr>
            <a:spLocks noGrp="1"/>
          </p:cNvSpPr>
          <p:nvPr>
            <p:ph idx="1"/>
          </p:nvPr>
        </p:nvSpPr>
        <p:spPr>
          <a:xfrm>
            <a:off x="1562100" y="1440874"/>
            <a:ext cx="9791700" cy="4364182"/>
          </a:xfrm>
        </p:spPr>
        <p:txBody>
          <a:bodyPr/>
          <a:lstStyle/>
          <a:p>
            <a:r>
              <a:rPr lang="en-US" sz="3200" dirty="0" smtClean="0"/>
              <a:t>1. </a:t>
            </a:r>
            <a:r>
              <a:rPr lang="en-US" sz="3200" b="1" dirty="0" smtClean="0"/>
              <a:t>Google: </a:t>
            </a:r>
            <a:r>
              <a:rPr lang="en-US" sz="3200" dirty="0" smtClean="0"/>
              <a:t>processes 24 </a:t>
            </a:r>
            <a:r>
              <a:rPr lang="en-US" sz="3200" dirty="0" err="1" smtClean="0"/>
              <a:t>peta</a:t>
            </a:r>
            <a:r>
              <a:rPr lang="en-US" sz="3200" dirty="0" smtClean="0"/>
              <a:t> bytes of data per day.</a:t>
            </a:r>
            <a:br>
              <a:rPr lang="en-US" sz="3200" dirty="0" smtClean="0"/>
            </a:br>
            <a:r>
              <a:rPr lang="en-US" sz="3200" dirty="0" smtClean="0"/>
              <a:t>2. </a:t>
            </a:r>
            <a:r>
              <a:rPr lang="en-US" sz="3200" b="1" dirty="0" err="1" smtClean="0"/>
              <a:t>Facebook</a:t>
            </a:r>
            <a:r>
              <a:rPr lang="en-US" sz="3200" b="1" dirty="0" smtClean="0"/>
              <a:t>: </a:t>
            </a:r>
            <a:r>
              <a:rPr lang="en-US" sz="3200" dirty="0" smtClean="0"/>
              <a:t>10 million photos uploaded every hour.</a:t>
            </a:r>
            <a:br>
              <a:rPr lang="en-US" sz="3200" dirty="0" smtClean="0"/>
            </a:br>
            <a:r>
              <a:rPr lang="en-US" sz="3200" dirty="0" smtClean="0"/>
              <a:t>3. </a:t>
            </a:r>
            <a:r>
              <a:rPr lang="en-US" sz="3200" b="1" dirty="0" err="1" smtClean="0"/>
              <a:t>Youtube</a:t>
            </a:r>
            <a:r>
              <a:rPr lang="en-US" sz="3200" b="1" dirty="0" smtClean="0"/>
              <a:t>: </a:t>
            </a:r>
            <a:r>
              <a:rPr lang="en-US" sz="3200" dirty="0" smtClean="0"/>
              <a:t>1 hour of video uploaded every second.</a:t>
            </a:r>
            <a:br>
              <a:rPr lang="en-US" sz="3200" dirty="0" smtClean="0"/>
            </a:br>
            <a:r>
              <a:rPr lang="en-US" sz="3200" dirty="0" smtClean="0"/>
              <a:t>4. </a:t>
            </a:r>
            <a:r>
              <a:rPr lang="en-US" sz="3200" b="1" dirty="0" smtClean="0"/>
              <a:t>Twitter: </a:t>
            </a:r>
            <a:r>
              <a:rPr lang="en-US" sz="3200" dirty="0" smtClean="0"/>
              <a:t>400 million tweets per day.</a:t>
            </a:r>
            <a:br>
              <a:rPr lang="en-US" sz="3200" dirty="0" smtClean="0"/>
            </a:br>
            <a:r>
              <a:rPr lang="en-US" sz="3200" dirty="0" smtClean="0"/>
              <a:t>5. </a:t>
            </a:r>
            <a:r>
              <a:rPr lang="en-US" sz="3200" b="1" dirty="0" smtClean="0"/>
              <a:t>Astronomy: </a:t>
            </a:r>
            <a:r>
              <a:rPr lang="en-US" sz="3200" dirty="0" smtClean="0"/>
              <a:t>Satellite data is in hundreds of PB. </a:t>
            </a:r>
          </a:p>
          <a:p>
            <a:r>
              <a:rPr lang="en-US" dirty="0" smtClean="0"/>
              <a:t>       </a:t>
            </a:r>
            <a:r>
              <a:rPr lang="en-US" sz="2800" i="1" dirty="0" smtClean="0"/>
              <a:t>“By 2020 the digital universe will reach 44 </a:t>
            </a:r>
            <a:r>
              <a:rPr lang="en-US" sz="2800" i="1" dirty="0" err="1" smtClean="0"/>
              <a:t>zettabytes</a:t>
            </a:r>
            <a:r>
              <a:rPr lang="en-US" sz="2800" i="1" dirty="0" smtClean="0"/>
              <a:t>..." </a:t>
            </a:r>
            <a:r>
              <a:rPr lang="en-US" dirty="0" smtClean="0"/>
              <a:t/>
            </a:r>
            <a:br>
              <a:rPr lang="en-US" dirty="0" smtClean="0"/>
            </a:br>
            <a:r>
              <a:rPr lang="en-US" dirty="0" smtClean="0"/>
              <a:t/>
            </a:r>
            <a:br>
              <a:rPr lang="en-US" dirty="0" smtClean="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Learning Example</a:t>
            </a:r>
            <a:endParaRPr lang="en-US" dirty="0"/>
          </a:p>
        </p:txBody>
      </p:sp>
      <p:sp>
        <p:nvSpPr>
          <p:cNvPr id="3" name="Content Placeholder 2"/>
          <p:cNvSpPr>
            <a:spLocks noGrp="1"/>
          </p:cNvSpPr>
          <p:nvPr>
            <p:ph idx="1"/>
          </p:nvPr>
        </p:nvSpPr>
        <p:spPr/>
        <p:txBody>
          <a:bodyPr/>
          <a:lstStyle/>
          <a:p>
            <a:r>
              <a:rPr lang="en-US" dirty="0" smtClean="0"/>
              <a:t>Instances </a:t>
            </a:r>
            <a:r>
              <a:rPr lang="en-US" b="1" i="1" dirty="0" smtClean="0"/>
              <a:t>X: </a:t>
            </a:r>
            <a:r>
              <a:rPr lang="en-US" dirty="0" smtClean="0"/>
              <a:t>Possible days, each described by the attributes</a:t>
            </a:r>
          </a:p>
          <a:p>
            <a:r>
              <a:rPr lang="en-US" sz="2800" b="1" i="1" dirty="0" smtClean="0"/>
              <a:t>Sky </a:t>
            </a:r>
            <a:r>
              <a:rPr lang="en-US" sz="2800" dirty="0" smtClean="0"/>
              <a:t>(with possible values </a:t>
            </a:r>
            <a:r>
              <a:rPr lang="en-US" sz="2800" b="1" i="1" dirty="0" smtClean="0"/>
              <a:t>Sunny, Cloudy, </a:t>
            </a:r>
            <a:r>
              <a:rPr lang="en-US" sz="2800" dirty="0" smtClean="0"/>
              <a:t>and </a:t>
            </a:r>
            <a:r>
              <a:rPr lang="en-US" sz="2800" b="1" i="1" dirty="0" smtClean="0"/>
              <a:t>Rainy),</a:t>
            </a:r>
          </a:p>
          <a:p>
            <a:r>
              <a:rPr lang="en-US" sz="2800" b="1" i="1" dirty="0" err="1" smtClean="0"/>
              <a:t>AirTemp</a:t>
            </a:r>
            <a:r>
              <a:rPr lang="en-US" sz="2800" b="1" i="1" dirty="0" smtClean="0"/>
              <a:t> </a:t>
            </a:r>
            <a:r>
              <a:rPr lang="en-US" sz="2800" dirty="0" smtClean="0"/>
              <a:t>(with values </a:t>
            </a:r>
            <a:r>
              <a:rPr lang="en-US" sz="2800" b="1" i="1" dirty="0" smtClean="0"/>
              <a:t>Warm </a:t>
            </a:r>
            <a:r>
              <a:rPr lang="en-US" sz="2800" dirty="0" smtClean="0"/>
              <a:t>and </a:t>
            </a:r>
            <a:r>
              <a:rPr lang="en-US" sz="2800" b="1" i="1" dirty="0" smtClean="0"/>
              <a:t>Cold),</a:t>
            </a:r>
          </a:p>
          <a:p>
            <a:r>
              <a:rPr lang="en-US" sz="2800" b="1" i="1" dirty="0" smtClean="0"/>
              <a:t>Humidity </a:t>
            </a:r>
            <a:r>
              <a:rPr lang="en-US" sz="2800" dirty="0" smtClean="0"/>
              <a:t>(with values </a:t>
            </a:r>
            <a:r>
              <a:rPr lang="en-US" sz="2800" b="1" i="1" dirty="0" smtClean="0"/>
              <a:t>Normal </a:t>
            </a:r>
            <a:r>
              <a:rPr lang="en-US" sz="2800" dirty="0" smtClean="0"/>
              <a:t>and </a:t>
            </a:r>
            <a:r>
              <a:rPr lang="en-US" sz="2800" b="1" i="1" dirty="0" smtClean="0"/>
              <a:t>High),</a:t>
            </a:r>
          </a:p>
          <a:p>
            <a:r>
              <a:rPr lang="en-US" sz="2800" b="1" i="1" dirty="0" smtClean="0"/>
              <a:t>Wind </a:t>
            </a:r>
            <a:r>
              <a:rPr lang="en-US" sz="2800" dirty="0" smtClean="0"/>
              <a:t>(with values </a:t>
            </a:r>
            <a:r>
              <a:rPr lang="en-US" sz="2800" b="1" i="1" dirty="0" smtClean="0"/>
              <a:t>Strong </a:t>
            </a:r>
            <a:r>
              <a:rPr lang="en-US" sz="2800" dirty="0" smtClean="0"/>
              <a:t>and </a:t>
            </a:r>
            <a:r>
              <a:rPr lang="en-US" sz="2800" b="1" i="1" dirty="0" smtClean="0"/>
              <a:t>Weak),</a:t>
            </a:r>
          </a:p>
          <a:p>
            <a:r>
              <a:rPr lang="en-US" sz="2800" b="1" i="1" dirty="0" smtClean="0"/>
              <a:t>Water </a:t>
            </a:r>
            <a:r>
              <a:rPr lang="en-US" sz="2800" dirty="0" smtClean="0"/>
              <a:t>(with values </a:t>
            </a:r>
            <a:r>
              <a:rPr lang="en-US" sz="2800" b="1" i="1" dirty="0" smtClean="0"/>
              <a:t>Warm </a:t>
            </a:r>
            <a:r>
              <a:rPr lang="en-US" sz="2800" dirty="0" smtClean="0"/>
              <a:t>and </a:t>
            </a:r>
            <a:r>
              <a:rPr lang="en-US" sz="2800" b="1" i="1" dirty="0" smtClean="0"/>
              <a:t>Cool), </a:t>
            </a:r>
            <a:endParaRPr lang="en-US" sz="2800" dirty="0" smtClean="0"/>
          </a:p>
          <a:p>
            <a:r>
              <a:rPr lang="en-US" sz="2800" b="1" i="1" dirty="0" smtClean="0"/>
              <a:t> Forecast </a:t>
            </a:r>
            <a:r>
              <a:rPr lang="en-US" sz="2800" dirty="0" smtClean="0"/>
              <a:t>(with values </a:t>
            </a:r>
            <a:r>
              <a:rPr lang="en-US" sz="2800" b="1" i="1" dirty="0" smtClean="0"/>
              <a:t>Same </a:t>
            </a:r>
            <a:r>
              <a:rPr lang="en-US" sz="2800" dirty="0" smtClean="0"/>
              <a:t>and </a:t>
            </a:r>
            <a:r>
              <a:rPr lang="en-US" sz="2800" b="1" i="1" dirty="0" smtClean="0"/>
              <a:t>Change).</a:t>
            </a:r>
            <a:r>
              <a:rPr lang="en-US" sz="2800" dirty="0" smtClean="0"/>
              <a:t> </a:t>
            </a:r>
            <a:r>
              <a:rPr lang="en-US" dirty="0" smtClean="0"/>
              <a:t/>
            </a:r>
            <a:br>
              <a:rPr lang="en-US" dirty="0" smtClean="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Concept Learning</a:t>
            </a:r>
            <a:endParaRPr lang="en-US" dirty="0"/>
          </a:p>
        </p:txBody>
      </p:sp>
      <p:graphicFrame>
        <p:nvGraphicFramePr>
          <p:cNvPr id="4" name="Content Placeholder 3"/>
          <p:cNvGraphicFramePr>
            <a:graphicFrameLocks noGrp="1"/>
          </p:cNvGraphicFramePr>
          <p:nvPr>
            <p:ph idx="1"/>
          </p:nvPr>
        </p:nvGraphicFramePr>
        <p:xfrm>
          <a:off x="942109" y="1825625"/>
          <a:ext cx="10695711" cy="3120449"/>
        </p:xfrm>
        <a:graphic>
          <a:graphicData uri="http://schemas.openxmlformats.org/drawingml/2006/table">
            <a:tbl>
              <a:tblPr firstRow="1" bandRow="1">
                <a:tableStyleId>{5940675A-B579-460E-94D1-54222C63F5DA}</a:tableStyleId>
              </a:tblPr>
              <a:tblGrid>
                <a:gridCol w="1336964"/>
                <a:gridCol w="1336964"/>
                <a:gridCol w="1336964"/>
                <a:gridCol w="1336964"/>
                <a:gridCol w="1336964"/>
                <a:gridCol w="1354531"/>
                <a:gridCol w="1335207"/>
                <a:gridCol w="1321153"/>
              </a:tblGrid>
              <a:tr h="621339">
                <a:tc>
                  <a:txBody>
                    <a:bodyPr/>
                    <a:lstStyle/>
                    <a:p>
                      <a:r>
                        <a:rPr lang="en-US" sz="2000" b="1" dirty="0"/>
                        <a:t>Example </a:t>
                      </a:r>
                    </a:p>
                  </a:txBody>
                  <a:tcPr anchor="ctr"/>
                </a:tc>
                <a:tc>
                  <a:txBody>
                    <a:bodyPr/>
                    <a:lstStyle/>
                    <a:p>
                      <a:r>
                        <a:rPr lang="en-US" sz="2000" b="1" dirty="0"/>
                        <a:t>Sky </a:t>
                      </a:r>
                    </a:p>
                  </a:txBody>
                  <a:tcPr anchor="ctr"/>
                </a:tc>
                <a:tc>
                  <a:txBody>
                    <a:bodyPr/>
                    <a:lstStyle/>
                    <a:p>
                      <a:r>
                        <a:rPr lang="en-US" sz="2000" b="1" dirty="0" smtClean="0"/>
                        <a:t>Air-Temp </a:t>
                      </a:r>
                      <a:endParaRPr lang="en-US" sz="2000" b="1" dirty="0"/>
                    </a:p>
                  </a:txBody>
                  <a:tcPr anchor="ctr"/>
                </a:tc>
                <a:tc>
                  <a:txBody>
                    <a:bodyPr/>
                    <a:lstStyle/>
                    <a:p>
                      <a:r>
                        <a:rPr lang="en-US" sz="2000" b="1" dirty="0"/>
                        <a:t>Humidity </a:t>
                      </a:r>
                    </a:p>
                  </a:txBody>
                  <a:tcPr anchor="ctr"/>
                </a:tc>
                <a:tc>
                  <a:txBody>
                    <a:bodyPr/>
                    <a:lstStyle/>
                    <a:p>
                      <a:r>
                        <a:rPr lang="en-US" sz="2000" b="1" dirty="0"/>
                        <a:t>Wind </a:t>
                      </a:r>
                    </a:p>
                  </a:txBody>
                  <a:tcPr anchor="ctr"/>
                </a:tc>
                <a:tc>
                  <a:txBody>
                    <a:bodyPr/>
                    <a:lstStyle/>
                    <a:p>
                      <a:r>
                        <a:rPr lang="en-US" sz="2000" b="1" dirty="0"/>
                        <a:t>Water </a:t>
                      </a:r>
                    </a:p>
                  </a:txBody>
                  <a:tcPr anchor="ctr"/>
                </a:tc>
                <a:tc>
                  <a:txBody>
                    <a:bodyPr/>
                    <a:lstStyle/>
                    <a:p>
                      <a:r>
                        <a:rPr lang="en-US" sz="2000" b="1" dirty="0" smtClean="0"/>
                        <a:t>Forecast</a:t>
                      </a:r>
                      <a:endParaRPr lang="en-US" sz="2000" b="1" dirty="0"/>
                    </a:p>
                  </a:txBody>
                  <a:tcPr anchor="ctr"/>
                </a:tc>
                <a:tc>
                  <a:txBody>
                    <a:bodyPr/>
                    <a:lstStyle/>
                    <a:p>
                      <a:r>
                        <a:rPr lang="en-US" sz="2000" b="1" dirty="0" smtClean="0"/>
                        <a:t>Enjoy</a:t>
                      </a:r>
                      <a:endParaRPr lang="en-US" sz="2000" b="1" dirty="0"/>
                    </a:p>
                  </a:txBody>
                  <a:tcPr anchor="ctr"/>
                </a:tc>
              </a:tr>
              <a:tr h="535092">
                <a:tc>
                  <a:txBody>
                    <a:bodyPr/>
                    <a:lstStyle/>
                    <a:p>
                      <a:pPr algn="ctr"/>
                      <a:r>
                        <a:rPr lang="en-US" sz="2400" dirty="0" smtClean="0"/>
                        <a:t>1</a:t>
                      </a:r>
                      <a:endParaRPr lang="en-US" sz="2400" b="0" dirty="0"/>
                    </a:p>
                  </a:txBody>
                  <a:tcPr anchor="ctr"/>
                </a:tc>
                <a:tc>
                  <a:txBody>
                    <a:bodyPr/>
                    <a:lstStyle/>
                    <a:p>
                      <a:pPr algn="ctr"/>
                      <a:r>
                        <a:rPr lang="en-US" sz="2400" dirty="0"/>
                        <a:t>Sunny </a:t>
                      </a:r>
                    </a:p>
                  </a:txBody>
                  <a:tcPr anchor="ctr"/>
                </a:tc>
                <a:tc>
                  <a:txBody>
                    <a:bodyPr/>
                    <a:lstStyle/>
                    <a:p>
                      <a:pPr algn="ctr"/>
                      <a:r>
                        <a:rPr lang="en-US" sz="2400" dirty="0"/>
                        <a:t>Warm </a:t>
                      </a:r>
                    </a:p>
                  </a:txBody>
                  <a:tcPr anchor="ctr"/>
                </a:tc>
                <a:tc>
                  <a:txBody>
                    <a:bodyPr/>
                    <a:lstStyle/>
                    <a:p>
                      <a:pPr algn="ctr"/>
                      <a:r>
                        <a:rPr lang="en-US" sz="2400" dirty="0"/>
                        <a:t>Normal </a:t>
                      </a:r>
                    </a:p>
                  </a:txBody>
                  <a:tcPr anchor="ctr"/>
                </a:tc>
                <a:tc>
                  <a:txBody>
                    <a:bodyPr/>
                    <a:lstStyle/>
                    <a:p>
                      <a:pPr algn="ctr"/>
                      <a:r>
                        <a:rPr lang="en-US" sz="2400" dirty="0" smtClean="0"/>
                        <a:t>Strong</a:t>
                      </a:r>
                      <a:endParaRPr lang="en-US" sz="2400" dirty="0"/>
                    </a:p>
                  </a:txBody>
                  <a:tcPr anchor="ctr"/>
                </a:tc>
                <a:tc>
                  <a:txBody>
                    <a:bodyPr/>
                    <a:lstStyle/>
                    <a:p>
                      <a:pPr algn="ctr"/>
                      <a:r>
                        <a:rPr lang="en-US" sz="2400" dirty="0" smtClean="0"/>
                        <a:t>Warm</a:t>
                      </a:r>
                      <a:endParaRPr lang="en-US" sz="2400" dirty="0"/>
                    </a:p>
                  </a:txBody>
                  <a:tcPr anchor="ctr"/>
                </a:tc>
                <a:tc>
                  <a:txBody>
                    <a:bodyPr/>
                    <a:lstStyle/>
                    <a:p>
                      <a:pPr algn="ctr"/>
                      <a:r>
                        <a:rPr lang="en-US" sz="2400" dirty="0" smtClean="0"/>
                        <a:t>Same</a:t>
                      </a:r>
                      <a:endParaRPr lang="en-US" sz="2400" dirty="0"/>
                    </a:p>
                  </a:txBody>
                  <a:tcPr anchor="ctr"/>
                </a:tc>
                <a:tc>
                  <a:txBody>
                    <a:bodyPr/>
                    <a:lstStyle/>
                    <a:p>
                      <a:pPr algn="ctr"/>
                      <a:r>
                        <a:rPr lang="en-US" sz="2400" dirty="0" smtClean="0"/>
                        <a:t>Yes</a:t>
                      </a:r>
                      <a:endParaRPr lang="en-US" sz="2400" b="1" dirty="0"/>
                    </a:p>
                  </a:txBody>
                  <a:tcPr anchor="ctr"/>
                </a:tc>
              </a:tr>
              <a:tr h="535092">
                <a:tc>
                  <a:txBody>
                    <a:bodyPr/>
                    <a:lstStyle/>
                    <a:p>
                      <a:pPr algn="ctr"/>
                      <a:r>
                        <a:rPr lang="en-US" sz="2400" dirty="0" smtClean="0"/>
                        <a:t>2</a:t>
                      </a:r>
                      <a:endParaRPr lang="en-US" sz="2400" b="0" dirty="0"/>
                    </a:p>
                  </a:txBody>
                  <a:tcPr anchor="ctr"/>
                </a:tc>
                <a:tc>
                  <a:txBody>
                    <a:bodyPr/>
                    <a:lstStyle/>
                    <a:p>
                      <a:pPr algn="ctr"/>
                      <a:r>
                        <a:rPr lang="en-US" sz="2400" dirty="0"/>
                        <a:t>Sunny </a:t>
                      </a:r>
                    </a:p>
                  </a:txBody>
                  <a:tcPr anchor="ctr"/>
                </a:tc>
                <a:tc>
                  <a:txBody>
                    <a:bodyPr/>
                    <a:lstStyle/>
                    <a:p>
                      <a:pPr algn="ctr"/>
                      <a:r>
                        <a:rPr lang="en-US" sz="2400" dirty="0"/>
                        <a:t>Warm </a:t>
                      </a:r>
                    </a:p>
                  </a:txBody>
                  <a:tcPr anchor="ctr"/>
                </a:tc>
                <a:tc>
                  <a:txBody>
                    <a:bodyPr/>
                    <a:lstStyle/>
                    <a:p>
                      <a:pPr algn="ctr"/>
                      <a:r>
                        <a:rPr lang="en-US" sz="2400" dirty="0" smtClean="0"/>
                        <a:t>High</a:t>
                      </a:r>
                      <a:endParaRPr lang="en-US" sz="2400" dirty="0"/>
                    </a:p>
                  </a:txBody>
                  <a:tcPr anchor="ctr"/>
                </a:tc>
                <a:tc>
                  <a:txBody>
                    <a:bodyPr/>
                    <a:lstStyle/>
                    <a:p>
                      <a:pPr algn="ctr"/>
                      <a:r>
                        <a:rPr lang="en-US" sz="2400" dirty="0" smtClean="0"/>
                        <a:t>Strong</a:t>
                      </a:r>
                      <a:endParaRPr lang="en-US" sz="2400" dirty="0"/>
                    </a:p>
                  </a:txBody>
                  <a:tcPr anchor="ctr"/>
                </a:tc>
                <a:tc>
                  <a:txBody>
                    <a:bodyPr/>
                    <a:lstStyle/>
                    <a:p>
                      <a:pPr algn="ctr"/>
                      <a:r>
                        <a:rPr lang="en-US" sz="2400" dirty="0" smtClean="0"/>
                        <a:t>Warm</a:t>
                      </a:r>
                      <a:endParaRPr lang="en-US" sz="2400" dirty="0"/>
                    </a:p>
                  </a:txBody>
                  <a:tcPr anchor="ctr"/>
                </a:tc>
                <a:tc>
                  <a:txBody>
                    <a:bodyPr/>
                    <a:lstStyle/>
                    <a:p>
                      <a:pPr algn="ctr"/>
                      <a:r>
                        <a:rPr lang="en-US" sz="2400" dirty="0" smtClean="0"/>
                        <a:t>Same</a:t>
                      </a:r>
                      <a:endParaRPr lang="en-US" sz="2400" dirty="0"/>
                    </a:p>
                  </a:txBody>
                  <a:tcPr anchor="ctr"/>
                </a:tc>
                <a:tc>
                  <a:txBody>
                    <a:bodyPr/>
                    <a:lstStyle/>
                    <a:p>
                      <a:pPr algn="ctr"/>
                      <a:r>
                        <a:rPr lang="en-US" sz="2400" dirty="0" smtClean="0"/>
                        <a:t>Yes</a:t>
                      </a:r>
                      <a:endParaRPr lang="en-US" sz="2400" b="1" dirty="0"/>
                    </a:p>
                  </a:txBody>
                  <a:tcPr anchor="ctr"/>
                </a:tc>
              </a:tr>
              <a:tr h="705548">
                <a:tc>
                  <a:txBody>
                    <a:bodyPr/>
                    <a:lstStyle/>
                    <a:p>
                      <a:pPr algn="ctr"/>
                      <a:r>
                        <a:rPr lang="en-US" sz="2400" dirty="0" smtClean="0"/>
                        <a:t>3</a:t>
                      </a:r>
                      <a:endParaRPr lang="en-US" sz="2400" b="0" dirty="0"/>
                    </a:p>
                  </a:txBody>
                  <a:tcPr anchor="ctr"/>
                </a:tc>
                <a:tc>
                  <a:txBody>
                    <a:bodyPr/>
                    <a:lstStyle/>
                    <a:p>
                      <a:pPr algn="ctr"/>
                      <a:r>
                        <a:rPr lang="en-US" sz="2400" dirty="0" smtClean="0"/>
                        <a:t>Rainy</a:t>
                      </a:r>
                      <a:endParaRPr lang="en-US" sz="2400" b="0" dirty="0"/>
                    </a:p>
                  </a:txBody>
                  <a:tcPr anchor="ctr"/>
                </a:tc>
                <a:tc>
                  <a:txBody>
                    <a:bodyPr/>
                    <a:lstStyle/>
                    <a:p>
                      <a:pPr algn="ctr"/>
                      <a:r>
                        <a:rPr lang="en-US" sz="2400" dirty="0" smtClean="0"/>
                        <a:t> Cold</a:t>
                      </a:r>
                      <a:endParaRPr lang="en-US" sz="2400" b="0" dirty="0"/>
                    </a:p>
                  </a:txBody>
                  <a:tcPr anchor="ctr"/>
                </a:tc>
                <a:tc>
                  <a:txBody>
                    <a:bodyPr/>
                    <a:lstStyle/>
                    <a:p>
                      <a:pPr algn="ctr"/>
                      <a:r>
                        <a:rPr lang="en-US" sz="2400" dirty="0" smtClean="0"/>
                        <a:t>High</a:t>
                      </a:r>
                      <a:endParaRPr lang="en-US" sz="2400" b="0" dirty="0"/>
                    </a:p>
                  </a:txBody>
                  <a:tcPr anchor="ctr"/>
                </a:tc>
                <a:tc>
                  <a:txBody>
                    <a:bodyPr/>
                    <a:lstStyle/>
                    <a:p>
                      <a:pPr algn="ctr"/>
                      <a:r>
                        <a:rPr lang="en-US" sz="2400" dirty="0" smtClean="0"/>
                        <a:t>Strong</a:t>
                      </a:r>
                      <a:endParaRPr lang="en-US" sz="2400" b="0" dirty="0"/>
                    </a:p>
                  </a:txBody>
                  <a:tcPr anchor="ctr"/>
                </a:tc>
                <a:tc>
                  <a:txBody>
                    <a:bodyPr/>
                    <a:lstStyle/>
                    <a:p>
                      <a:pPr algn="ctr"/>
                      <a:r>
                        <a:rPr lang="en-US" sz="2400" dirty="0" smtClean="0"/>
                        <a:t>Warm</a:t>
                      </a:r>
                      <a:endParaRPr lang="en-US" sz="2400" b="0" dirty="0"/>
                    </a:p>
                  </a:txBody>
                  <a:tcPr anchor="ctr"/>
                </a:tc>
                <a:tc>
                  <a:txBody>
                    <a:bodyPr/>
                    <a:lstStyle/>
                    <a:p>
                      <a:pPr algn="ctr"/>
                      <a:r>
                        <a:rPr lang="en-US" sz="2400" dirty="0" smtClean="0"/>
                        <a:t>Change </a:t>
                      </a:r>
                      <a:endParaRPr lang="en-US" sz="2400" b="0" dirty="0"/>
                    </a:p>
                  </a:txBody>
                  <a:tcPr anchor="ctr"/>
                </a:tc>
                <a:tc>
                  <a:txBody>
                    <a:bodyPr/>
                    <a:lstStyle/>
                    <a:p>
                      <a:pPr algn="ctr"/>
                      <a:r>
                        <a:rPr lang="en-US" sz="2400" dirty="0" smtClean="0"/>
                        <a:t>NO</a:t>
                      </a:r>
                      <a:endParaRPr lang="en-US" sz="2400" b="1" dirty="0"/>
                    </a:p>
                  </a:txBody>
                  <a:tcPr anchor="ctr"/>
                </a:tc>
              </a:tr>
              <a:tr h="723378">
                <a:tc>
                  <a:txBody>
                    <a:bodyPr/>
                    <a:lstStyle/>
                    <a:p>
                      <a:pPr algn="ctr"/>
                      <a:r>
                        <a:rPr lang="en-US" sz="2400" dirty="0" smtClean="0"/>
                        <a:t>4</a:t>
                      </a:r>
                      <a:endParaRPr lang="en-US" sz="2400" b="0" dirty="0"/>
                    </a:p>
                  </a:txBody>
                  <a:tcPr anchor="ctr"/>
                </a:tc>
                <a:tc>
                  <a:txBody>
                    <a:bodyPr/>
                    <a:lstStyle/>
                    <a:p>
                      <a:pPr algn="ctr"/>
                      <a:r>
                        <a:rPr lang="en-US" sz="2400" dirty="0"/>
                        <a:t>Sunny </a:t>
                      </a:r>
                    </a:p>
                  </a:txBody>
                  <a:tcPr anchor="ctr"/>
                </a:tc>
                <a:tc>
                  <a:txBody>
                    <a:bodyPr/>
                    <a:lstStyle/>
                    <a:p>
                      <a:pPr algn="ctr"/>
                      <a:r>
                        <a:rPr lang="en-US" sz="2400" dirty="0"/>
                        <a:t>Warm </a:t>
                      </a:r>
                    </a:p>
                  </a:txBody>
                  <a:tcPr anchor="ctr"/>
                </a:tc>
                <a:tc>
                  <a:txBody>
                    <a:bodyPr/>
                    <a:lstStyle/>
                    <a:p>
                      <a:pPr algn="ctr"/>
                      <a:r>
                        <a:rPr lang="en-US" sz="2400" dirty="0" smtClean="0"/>
                        <a:t>High</a:t>
                      </a:r>
                      <a:endParaRPr lang="en-US" sz="2400" dirty="0"/>
                    </a:p>
                  </a:txBody>
                  <a:tcPr anchor="ctr"/>
                </a:tc>
                <a:tc>
                  <a:txBody>
                    <a:bodyPr/>
                    <a:lstStyle/>
                    <a:p>
                      <a:pPr algn="ctr"/>
                      <a:r>
                        <a:rPr lang="en-US" sz="2400" dirty="0" smtClean="0"/>
                        <a:t>Strong</a:t>
                      </a:r>
                      <a:endParaRPr lang="en-US" sz="2400" dirty="0"/>
                    </a:p>
                  </a:txBody>
                  <a:tcPr anchor="ctr"/>
                </a:tc>
                <a:tc>
                  <a:txBody>
                    <a:bodyPr/>
                    <a:lstStyle/>
                    <a:p>
                      <a:pPr algn="ctr"/>
                      <a:r>
                        <a:rPr lang="en-US" sz="2400" dirty="0" smtClean="0"/>
                        <a:t>Cool</a:t>
                      </a:r>
                      <a:endParaRPr lang="en-US" sz="2400" b="0" dirty="0"/>
                    </a:p>
                  </a:txBody>
                  <a:tcPr anchor="ctr"/>
                </a:tc>
                <a:tc>
                  <a:txBody>
                    <a:bodyPr/>
                    <a:lstStyle/>
                    <a:p>
                      <a:pPr algn="ctr"/>
                      <a:r>
                        <a:rPr lang="en-US" sz="2400" dirty="0" smtClean="0"/>
                        <a:t>change</a:t>
                      </a:r>
                      <a:endParaRPr lang="en-US" sz="2400" b="0" dirty="0"/>
                    </a:p>
                  </a:txBody>
                  <a:tcPr anchor="ctr"/>
                </a:tc>
                <a:tc>
                  <a:txBody>
                    <a:bodyPr/>
                    <a:lstStyle/>
                    <a:p>
                      <a:pPr algn="ctr"/>
                      <a:r>
                        <a:rPr lang="en-US" sz="2400" dirty="0" smtClean="0"/>
                        <a:t>Yes</a:t>
                      </a:r>
                      <a:endParaRPr lang="en-US" sz="2400" b="1" dirty="0"/>
                    </a:p>
                  </a:txBody>
                  <a:tcPr anchor="ctr"/>
                </a:tc>
              </a:tr>
            </a:tbl>
          </a:graphicData>
        </a:graphic>
      </p:graphicFrame>
      <p:sp>
        <p:nvSpPr>
          <p:cNvPr id="5" name="Rectangle 4"/>
          <p:cNvSpPr/>
          <p:nvPr/>
        </p:nvSpPr>
        <p:spPr>
          <a:xfrm>
            <a:off x="1052945" y="5211771"/>
            <a:ext cx="10460181" cy="923330"/>
          </a:xfrm>
          <a:prstGeom prst="rect">
            <a:avLst/>
          </a:prstGeom>
        </p:spPr>
        <p:txBody>
          <a:bodyPr wrap="square">
            <a:spAutoFit/>
          </a:bodyPr>
          <a:lstStyle/>
          <a:p>
            <a:r>
              <a:rPr lang="en-US" b="1" dirty="0" smtClean="0"/>
              <a:t>If some instance x satisfies all the constraints of hypothesis h, then h classifies x as a positive example (h(x) = 1) other wise (h(x) = 0) </a:t>
            </a:r>
            <a:r>
              <a:rPr lang="en-US" dirty="0" smtClean="0"/>
              <a:t/>
            </a:r>
            <a:br>
              <a:rPr lang="en-US" dirty="0" smtClean="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2400" dirty="0" smtClean="0"/>
              <a:t>Total number of distinct hypothesis is </a:t>
            </a:r>
          </a:p>
          <a:p>
            <a:r>
              <a:rPr lang="en-US" sz="2400" dirty="0" smtClean="0"/>
              <a:t>X=(3*2*2*2*2*2)=96 (Instances)</a:t>
            </a:r>
          </a:p>
          <a:p>
            <a:r>
              <a:rPr lang="en-US" sz="2400" dirty="0" smtClean="0"/>
              <a:t>H=(4*3*3*3*3*3)+1=973 (Hypothesis)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from specific to General</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510145" y="2091531"/>
            <a:ext cx="9019310" cy="3819525"/>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2124075" y="5918056"/>
            <a:ext cx="7029450" cy="6191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S Algorithm</a:t>
            </a:r>
            <a:endParaRPr lang="en-US" dirty="0"/>
          </a:p>
        </p:txBody>
      </p:sp>
      <p:sp>
        <p:nvSpPr>
          <p:cNvPr id="3" name="Content Placeholder 2"/>
          <p:cNvSpPr>
            <a:spLocks noGrp="1"/>
          </p:cNvSpPr>
          <p:nvPr>
            <p:ph idx="1"/>
          </p:nvPr>
        </p:nvSpPr>
        <p:spPr/>
        <p:txBody>
          <a:bodyPr/>
          <a:lstStyle/>
          <a:p>
            <a:r>
              <a:rPr lang="en-US" sz="2800" dirty="0" smtClean="0"/>
              <a:t>1. Initialize h to the most specific hypothesis in H</a:t>
            </a:r>
            <a:br>
              <a:rPr lang="en-US" sz="2800" dirty="0" smtClean="0"/>
            </a:br>
            <a:r>
              <a:rPr lang="en-US" sz="2800" dirty="0" smtClean="0"/>
              <a:t>2. For each positive training instance </a:t>
            </a:r>
            <a:r>
              <a:rPr lang="en-US" sz="2800" b="1" i="1" dirty="0" smtClean="0"/>
              <a:t>x</a:t>
            </a:r>
            <a:br>
              <a:rPr lang="en-US" sz="2800" b="1" i="1" dirty="0" smtClean="0"/>
            </a:br>
            <a:r>
              <a:rPr lang="en-US" sz="2800" b="1" i="1" dirty="0" smtClean="0"/>
              <a:t>	</a:t>
            </a:r>
            <a:r>
              <a:rPr lang="en-US" sz="2800" dirty="0" smtClean="0"/>
              <a:t>For each attribute constraint </a:t>
            </a:r>
            <a:r>
              <a:rPr lang="en-US" sz="2800" i="1" dirty="0" smtClean="0"/>
              <a:t>a, </a:t>
            </a:r>
            <a:r>
              <a:rPr lang="en-US" sz="2800" dirty="0" smtClean="0"/>
              <a:t>in h</a:t>
            </a:r>
            <a:br>
              <a:rPr lang="en-US" sz="2800" dirty="0" smtClean="0"/>
            </a:br>
            <a:r>
              <a:rPr lang="en-US" sz="2800" dirty="0" smtClean="0"/>
              <a:t>	If the constraint </a:t>
            </a:r>
            <a:r>
              <a:rPr lang="en-US" sz="2800" i="1" dirty="0" smtClean="0"/>
              <a:t>a, </a:t>
            </a:r>
            <a:r>
              <a:rPr lang="en-US" sz="2800" dirty="0" smtClean="0"/>
              <a:t>is satisfied by </a:t>
            </a:r>
            <a:r>
              <a:rPr lang="en-US" sz="2800" b="1" i="1" dirty="0" smtClean="0"/>
              <a:t>x</a:t>
            </a:r>
            <a:br>
              <a:rPr lang="en-US" sz="2800" b="1" i="1" dirty="0" smtClean="0"/>
            </a:br>
            <a:r>
              <a:rPr lang="en-US" sz="2800" b="1" i="1" dirty="0" smtClean="0"/>
              <a:t>	</a:t>
            </a:r>
            <a:r>
              <a:rPr lang="en-US" sz="2800" dirty="0" smtClean="0"/>
              <a:t>Then do nothing</a:t>
            </a:r>
            <a:br>
              <a:rPr lang="en-US" sz="2800" dirty="0" smtClean="0"/>
            </a:br>
            <a:r>
              <a:rPr lang="en-US" sz="2800" dirty="0" smtClean="0"/>
              <a:t>	Else replace </a:t>
            </a:r>
            <a:r>
              <a:rPr lang="en-US" sz="2800" i="1" dirty="0" smtClean="0"/>
              <a:t>a, </a:t>
            </a:r>
            <a:r>
              <a:rPr lang="en-US" sz="2800" dirty="0" smtClean="0"/>
              <a:t>in h by the next more general constraint that 	is satisfied by </a:t>
            </a:r>
            <a:r>
              <a:rPr lang="en-US" sz="2800" b="1" i="1" dirty="0" smtClean="0"/>
              <a:t>x</a:t>
            </a:r>
            <a:br>
              <a:rPr lang="en-US" sz="2800" b="1" i="1" dirty="0" smtClean="0"/>
            </a:br>
            <a:r>
              <a:rPr lang="en-US" sz="2800" dirty="0" smtClean="0"/>
              <a:t>3. Output hypothesis h </a:t>
            </a:r>
            <a:r>
              <a:rPr lang="en-US" dirty="0" smtClean="0"/>
              <a:t/>
            </a:r>
            <a:br>
              <a:rPr lang="en-US" dirty="0" smtClean="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Space</a:t>
            </a:r>
            <a:endParaRPr lang="en-US" dirty="0"/>
          </a:p>
        </p:txBody>
      </p:sp>
      <p:sp>
        <p:nvSpPr>
          <p:cNvPr id="3" name="Content Placeholder 2"/>
          <p:cNvSpPr>
            <a:spLocks noGrp="1"/>
          </p:cNvSpPr>
          <p:nvPr>
            <p:ph idx="1"/>
          </p:nvPr>
        </p:nvSpPr>
        <p:spPr/>
        <p:txBody>
          <a:bodyPr>
            <a:normAutofit/>
          </a:bodyPr>
          <a:lstStyle/>
          <a:p>
            <a:r>
              <a:rPr lang="en-US" sz="2800" dirty="0" smtClean="0"/>
              <a:t>It is an intermediate between the most specific ad most general hypothesis</a:t>
            </a:r>
          </a:p>
          <a:p>
            <a:r>
              <a:rPr lang="en-US" sz="2800" dirty="0" smtClean="0"/>
              <a:t>It is the set of all hypothesis consistent with training data.</a:t>
            </a:r>
          </a:p>
          <a:p>
            <a:r>
              <a:rPr lang="en-US" sz="2800" dirty="0" smtClean="0"/>
              <a:t>The version space will change as we change the dataset</a:t>
            </a:r>
          </a:p>
          <a:p>
            <a:r>
              <a:rPr lang="en-US" sz="2800" dirty="0" smtClean="0"/>
              <a:t>Usually it derive multiple consistent hypothesis</a:t>
            </a:r>
          </a:p>
          <a:p>
            <a:r>
              <a:rPr lang="en-US" sz="2800" dirty="0" smtClean="0"/>
              <a:t>In perfect case the case version space will derive a single hypothesis</a:t>
            </a:r>
          </a:p>
          <a:p>
            <a:r>
              <a:rPr lang="en-US" sz="2800" dirty="0" smtClean="0"/>
              <a:t>In this case the target concept always consistent with the version space</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then Eliminate algorithm</a:t>
            </a:r>
            <a:endParaRPr lang="en-US" dirty="0"/>
          </a:p>
        </p:txBody>
      </p:sp>
      <p:sp>
        <p:nvSpPr>
          <p:cNvPr id="3" name="Content Placeholder 2"/>
          <p:cNvSpPr>
            <a:spLocks noGrp="1"/>
          </p:cNvSpPr>
          <p:nvPr>
            <p:ph idx="1"/>
          </p:nvPr>
        </p:nvSpPr>
        <p:spPr/>
        <p:txBody>
          <a:bodyPr/>
          <a:lstStyle/>
          <a:p>
            <a:r>
              <a:rPr lang="en-US" b="1" dirty="0" smtClean="0"/>
              <a:t>The LIST-THEN-ELIMINATE Algorithm</a:t>
            </a:r>
            <a:br>
              <a:rPr lang="en-US" b="1" dirty="0" smtClean="0"/>
            </a:br>
            <a:r>
              <a:rPr lang="en-US" sz="2800" b="1" dirty="0" smtClean="0"/>
              <a:t>1. </a:t>
            </a:r>
            <a:r>
              <a:rPr lang="en-US" sz="2800" b="1" i="1" dirty="0" err="1" smtClean="0"/>
              <a:t>VersionSpace</a:t>
            </a:r>
            <a:r>
              <a:rPr lang="en-US" sz="2800" b="1" i="1" dirty="0" smtClean="0"/>
              <a:t> c a </a:t>
            </a:r>
            <a:r>
              <a:rPr lang="en-US" sz="2800" dirty="0" smtClean="0"/>
              <a:t>list containing every hypothesis in H</a:t>
            </a:r>
            <a:br>
              <a:rPr lang="en-US" sz="2800" dirty="0" smtClean="0"/>
            </a:br>
            <a:r>
              <a:rPr lang="en-US" sz="2800" dirty="0" smtClean="0"/>
              <a:t>2. For each training example, </a:t>
            </a:r>
            <a:r>
              <a:rPr lang="en-US" sz="2800" b="1" i="1" dirty="0" smtClean="0"/>
              <a:t>( x ,c(x))</a:t>
            </a:r>
            <a:br>
              <a:rPr lang="en-US" sz="2800" b="1" i="1" dirty="0" smtClean="0"/>
            </a:br>
            <a:r>
              <a:rPr lang="en-US" sz="2800" dirty="0" smtClean="0"/>
              <a:t>remove from </a:t>
            </a:r>
            <a:r>
              <a:rPr lang="en-US" sz="2800" b="1" i="1" dirty="0" err="1" smtClean="0"/>
              <a:t>VersionSpace</a:t>
            </a:r>
            <a:r>
              <a:rPr lang="en-US" sz="2800" b="1" i="1" dirty="0" smtClean="0"/>
              <a:t> </a:t>
            </a:r>
            <a:r>
              <a:rPr lang="en-US" sz="2800" dirty="0" smtClean="0"/>
              <a:t>any hypothesis </a:t>
            </a:r>
            <a:r>
              <a:rPr lang="en-US" sz="2800" b="1" i="1" dirty="0" smtClean="0"/>
              <a:t>h </a:t>
            </a:r>
            <a:r>
              <a:rPr lang="en-US" sz="2800" dirty="0" smtClean="0"/>
              <a:t>for which </a:t>
            </a:r>
            <a:r>
              <a:rPr lang="en-US" sz="2800" b="1" i="1" dirty="0" smtClean="0"/>
              <a:t>h(x) </a:t>
            </a:r>
            <a:r>
              <a:rPr lang="en-US" sz="2800" dirty="0" smtClean="0"/>
              <a:t># </a:t>
            </a:r>
            <a:r>
              <a:rPr lang="en-US" sz="2800" b="1" i="1" dirty="0" smtClean="0"/>
              <a:t>c ( x )</a:t>
            </a:r>
            <a:br>
              <a:rPr lang="en-US" sz="2800" b="1" i="1" dirty="0" smtClean="0"/>
            </a:br>
            <a:r>
              <a:rPr lang="en-US" sz="2800" dirty="0" smtClean="0"/>
              <a:t>3. Output the list of hypotheses in </a:t>
            </a:r>
            <a:r>
              <a:rPr lang="en-US" sz="2800" b="1" i="1" dirty="0" err="1" smtClean="0"/>
              <a:t>VersionSpace</a:t>
            </a:r>
            <a:r>
              <a:rPr lang="en-US" sz="2800" dirty="0" smtClean="0"/>
              <a:t> </a:t>
            </a:r>
            <a:r>
              <a:rPr lang="en-US" dirty="0" smtClean="0"/>
              <a:t/>
            </a:r>
            <a:br>
              <a:rPr lang="en-US" dirty="0" smtClean="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Space</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288473" y="1856509"/>
            <a:ext cx="9933709" cy="410094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 Elimination Algorithm</a:t>
            </a:r>
            <a:endParaRPr lang="en-US" dirty="0"/>
          </a:p>
        </p:txBody>
      </p:sp>
      <p:sp>
        <p:nvSpPr>
          <p:cNvPr id="3" name="Content Placeholder 2"/>
          <p:cNvSpPr>
            <a:spLocks noGrp="1"/>
          </p:cNvSpPr>
          <p:nvPr>
            <p:ph idx="1"/>
          </p:nvPr>
        </p:nvSpPr>
        <p:spPr/>
        <p:txBody>
          <a:bodyPr/>
          <a:lstStyle/>
          <a:p>
            <a:r>
              <a:rPr lang="en-US" sz="2800" dirty="0" smtClean="0"/>
              <a:t>It uses version spaces</a:t>
            </a:r>
          </a:p>
          <a:p>
            <a:r>
              <a:rPr lang="en-US" sz="2800" dirty="0" smtClean="0"/>
              <a:t>It considers all the positive and negative examples</a:t>
            </a:r>
          </a:p>
          <a:p>
            <a:r>
              <a:rPr lang="en-US" sz="2800" dirty="0" smtClean="0"/>
              <a:t>So we have both the general and specific hypothesis</a:t>
            </a:r>
          </a:p>
          <a:p>
            <a:r>
              <a:rPr lang="en-US" sz="2800" dirty="0" smtClean="0"/>
              <a:t>For positive examples it generalize the hypothesis</a:t>
            </a:r>
          </a:p>
          <a:p>
            <a:r>
              <a:rPr lang="en-US" sz="2800" dirty="0" smtClean="0"/>
              <a:t>For negative example we tend to move from general to specific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 Elimination Algorithm </a:t>
            </a:r>
            <a:endParaRPr lang="en-US" dirty="0"/>
          </a:p>
        </p:txBody>
      </p:sp>
      <p:sp>
        <p:nvSpPr>
          <p:cNvPr id="3" name="Content Placeholder 2"/>
          <p:cNvSpPr>
            <a:spLocks noGrp="1"/>
          </p:cNvSpPr>
          <p:nvPr>
            <p:ph idx="1"/>
          </p:nvPr>
        </p:nvSpPr>
        <p:spPr>
          <a:xfrm>
            <a:off x="1562100" y="1825625"/>
            <a:ext cx="9791700" cy="3175866"/>
          </a:xfrm>
        </p:spPr>
        <p:txBody>
          <a:bodyPr/>
          <a:lstStyle/>
          <a:p>
            <a:r>
              <a:rPr lang="en-US" dirty="0" smtClean="0"/>
              <a:t>Initialize your most Specific S and most general G hypothesis</a:t>
            </a:r>
          </a:p>
          <a:p>
            <a:r>
              <a:rPr lang="en-US" dirty="0" smtClean="0"/>
              <a:t>                  for each  example e:</a:t>
            </a:r>
          </a:p>
          <a:p>
            <a:r>
              <a:rPr lang="en-US" dirty="0" smtClean="0"/>
              <a:t>               if e is positive       </a:t>
            </a:r>
          </a:p>
          <a:p>
            <a:r>
              <a:rPr lang="en-US" dirty="0" smtClean="0"/>
              <a:t>                       Make specific hypothesis more general</a:t>
            </a:r>
          </a:p>
          <a:p>
            <a:r>
              <a:rPr lang="en-US" dirty="0" smtClean="0"/>
              <a:t>               else</a:t>
            </a:r>
          </a:p>
          <a:p>
            <a:r>
              <a:rPr lang="en-US" dirty="0" smtClean="0"/>
              <a:t>                    Make general hypothesis more specific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normAutofit lnSpcReduction="10000"/>
          </a:bodyPr>
          <a:lstStyle/>
          <a:p>
            <a:pPr>
              <a:buFont typeface="Wingdings" pitchFamily="2" charset="2"/>
              <a:buChar char="v"/>
            </a:pPr>
            <a:r>
              <a:rPr lang="en-US" dirty="0" smtClean="0"/>
              <a:t>Data comes in different sizes and also flavors (types):</a:t>
            </a:r>
          </a:p>
          <a:p>
            <a:pPr>
              <a:buFont typeface="Wingdings" pitchFamily="2" charset="2"/>
              <a:buChar char="v"/>
            </a:pPr>
            <a:r>
              <a:rPr lang="en-US" sz="2400" b="1" dirty="0" smtClean="0"/>
              <a:t>Texts</a:t>
            </a:r>
          </a:p>
          <a:p>
            <a:pPr>
              <a:buFont typeface="Wingdings" pitchFamily="2" charset="2"/>
              <a:buChar char="v"/>
            </a:pPr>
            <a:r>
              <a:rPr lang="en-US" sz="2400" b="1" dirty="0" smtClean="0"/>
              <a:t>Numbers</a:t>
            </a:r>
          </a:p>
          <a:p>
            <a:pPr>
              <a:buFont typeface="Wingdings" pitchFamily="2" charset="2"/>
              <a:buChar char="v"/>
            </a:pPr>
            <a:r>
              <a:rPr lang="en-US" sz="2400" b="1" dirty="0" err="1" smtClean="0"/>
              <a:t>Clickstreams</a:t>
            </a:r>
            <a:endParaRPr lang="en-US" sz="2400" b="1" dirty="0" smtClean="0"/>
          </a:p>
          <a:p>
            <a:pPr>
              <a:buFont typeface="Wingdings" pitchFamily="2" charset="2"/>
              <a:buChar char="v"/>
            </a:pPr>
            <a:r>
              <a:rPr lang="en-US" sz="2400" b="1" dirty="0" smtClean="0"/>
              <a:t>Graphs</a:t>
            </a:r>
          </a:p>
          <a:p>
            <a:pPr>
              <a:buFont typeface="Wingdings" pitchFamily="2" charset="2"/>
              <a:buChar char="v"/>
            </a:pPr>
            <a:r>
              <a:rPr lang="en-US" sz="2400" b="1" dirty="0" smtClean="0"/>
              <a:t>Tables</a:t>
            </a:r>
          </a:p>
          <a:p>
            <a:pPr>
              <a:buFont typeface="Wingdings" pitchFamily="2" charset="2"/>
              <a:buChar char="v"/>
            </a:pPr>
            <a:r>
              <a:rPr lang="en-US" sz="2400" b="1" dirty="0" smtClean="0"/>
              <a:t>Images</a:t>
            </a:r>
          </a:p>
          <a:p>
            <a:pPr>
              <a:buFont typeface="Wingdings" pitchFamily="2" charset="2"/>
              <a:buChar char="v"/>
            </a:pPr>
            <a:r>
              <a:rPr lang="en-US" sz="2400" b="1" dirty="0" smtClean="0"/>
              <a:t>Transactions</a:t>
            </a:r>
          </a:p>
          <a:p>
            <a:pPr>
              <a:buFont typeface="Wingdings" pitchFamily="2" charset="2"/>
              <a:buChar char="v"/>
            </a:pPr>
            <a:r>
              <a:rPr lang="en-US" sz="2400" b="1" dirty="0" smtClean="0"/>
              <a:t>Videos</a:t>
            </a:r>
          </a:p>
          <a:p>
            <a:pPr>
              <a:buFont typeface="Wingdings" pitchFamily="2" charset="2"/>
              <a:buChar char="v"/>
            </a:pPr>
            <a:r>
              <a:rPr lang="en-US" sz="2400" b="1" dirty="0" smtClean="0"/>
              <a:t>Some or all of the above!</a:t>
            </a:r>
            <a:r>
              <a:rPr lang="en-US" sz="2400" dirty="0" smtClean="0"/>
              <a:t> </a:t>
            </a:r>
            <a:r>
              <a:rPr lang="en-US" dirty="0" smtClean="0"/>
              <a:t/>
            </a:r>
            <a:br>
              <a:rPr lang="en-US" dirty="0" smtClean="0"/>
            </a:br>
            <a:endParaRPr lang="en-US" dirty="0"/>
          </a:p>
        </p:txBody>
      </p:sp>
      <p:sp>
        <p:nvSpPr>
          <p:cNvPr id="4" name="5-Point Star 3"/>
          <p:cNvSpPr/>
          <p:nvPr/>
        </p:nvSpPr>
        <p:spPr>
          <a:xfrm>
            <a:off x="5818910" y="2286001"/>
            <a:ext cx="4987636" cy="3505200"/>
          </a:xfrm>
          <a:prstGeom prst="star5">
            <a:avLst/>
          </a:prstGeom>
          <a:solidFill>
            <a:schemeClr val="accent3">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So We are </a:t>
            </a:r>
            <a:r>
              <a:rPr lang="en-US" b="1" dirty="0" err="1" smtClean="0"/>
              <a:t>Datafied</a:t>
            </a:r>
            <a:endParaRPr 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Learning</a:t>
            </a:r>
            <a:endParaRPr lang="en-US" dirty="0"/>
          </a:p>
        </p:txBody>
      </p:sp>
      <p:sp>
        <p:nvSpPr>
          <p:cNvPr id="3" name="Content Placeholder 2"/>
          <p:cNvSpPr>
            <a:spLocks noGrp="1"/>
          </p:cNvSpPr>
          <p:nvPr>
            <p:ph idx="1"/>
          </p:nvPr>
        </p:nvSpPr>
        <p:spPr/>
        <p:txBody>
          <a:bodyPr>
            <a:normAutofit/>
          </a:bodyPr>
          <a:lstStyle/>
          <a:p>
            <a:pPr algn="just"/>
            <a:r>
              <a:rPr lang="en-US" sz="2800" dirty="0" smtClean="0"/>
              <a:t>Decision Tree algorithm belongs to the family of supervised learning algorithms. Unlike other supervised learning algorithms, decision tree algorithm can be used for solving regression and classification problems too.</a:t>
            </a:r>
          </a:p>
          <a:p>
            <a:pPr algn="just"/>
            <a:r>
              <a:rPr lang="en-US" sz="2800" dirty="0" smtClean="0"/>
              <a:t>The general motive of using Decision Tree is to create a training model which can use to predict class or value of target variables by </a:t>
            </a:r>
            <a:r>
              <a:rPr lang="en-US" sz="2800" b="1" dirty="0" smtClean="0"/>
              <a:t>learning decision rules</a:t>
            </a:r>
            <a:r>
              <a:rPr lang="en-US" sz="2800" dirty="0" smtClean="0"/>
              <a:t> inferred from prior data(training data).</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Algorithm</a:t>
            </a:r>
            <a:endParaRPr lang="en-US" dirty="0"/>
          </a:p>
        </p:txBody>
      </p:sp>
      <p:sp>
        <p:nvSpPr>
          <p:cNvPr id="3" name="Content Placeholder 2"/>
          <p:cNvSpPr>
            <a:spLocks noGrp="1"/>
          </p:cNvSpPr>
          <p:nvPr>
            <p:ph idx="1"/>
          </p:nvPr>
        </p:nvSpPr>
        <p:spPr/>
        <p:txBody>
          <a:bodyPr/>
          <a:lstStyle/>
          <a:p>
            <a:pPr>
              <a:buNone/>
            </a:pPr>
            <a:r>
              <a:rPr lang="en-US" sz="2800" dirty="0" smtClean="0"/>
              <a:t>1. Place the best attribute of the dataset at the </a:t>
            </a:r>
            <a:r>
              <a:rPr lang="en-US" sz="2800" b="1" dirty="0" smtClean="0"/>
              <a:t>root</a:t>
            </a:r>
            <a:r>
              <a:rPr lang="en-US" sz="2800" dirty="0" smtClean="0"/>
              <a:t> of the tree.</a:t>
            </a:r>
          </a:p>
          <a:p>
            <a:pPr>
              <a:buNone/>
            </a:pPr>
            <a:r>
              <a:rPr lang="en-US" sz="2800" dirty="0" smtClean="0"/>
              <a:t>2. Split the training set into </a:t>
            </a:r>
            <a:r>
              <a:rPr lang="en-US" sz="2800" b="1" dirty="0" smtClean="0"/>
              <a:t>subsets</a:t>
            </a:r>
            <a:r>
              <a:rPr lang="en-US" sz="2800" dirty="0" smtClean="0"/>
              <a:t>. Subsets should be made in such a way that each subset contains data with the same value for an attribute.</a:t>
            </a:r>
          </a:p>
          <a:p>
            <a:pPr>
              <a:buNone/>
            </a:pPr>
            <a:r>
              <a:rPr lang="en-US" sz="2800" dirty="0" smtClean="0"/>
              <a:t>3. Repeat step 1 and step 2 on each subset until you find </a:t>
            </a:r>
            <a:r>
              <a:rPr lang="en-US" sz="2800" b="1" dirty="0" smtClean="0"/>
              <a:t>leaf nodes</a:t>
            </a:r>
            <a:r>
              <a:rPr lang="en-US" sz="2800" dirty="0" smtClean="0"/>
              <a:t> in all the branches of the tree.</a:t>
            </a:r>
          </a:p>
          <a:p>
            <a:pPr>
              <a:buNone/>
            </a:pPr>
            <a:endParaRPr lang="en-US" sz="2800"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cision Tree classifier"/>
          <p:cNvPicPr>
            <a:picLocks noChangeAspect="1" noChangeArrowheads="1"/>
          </p:cNvPicPr>
          <p:nvPr/>
        </p:nvPicPr>
        <p:blipFill>
          <a:blip r:embed="rId2"/>
          <a:srcRect/>
          <a:stretch>
            <a:fillRect/>
          </a:stretch>
        </p:blipFill>
        <p:spPr bwMode="auto">
          <a:xfrm>
            <a:off x="1386840" y="640081"/>
            <a:ext cx="8793480" cy="518414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a:t>
            </a:r>
            <a:endParaRPr lang="en-US" dirty="0"/>
          </a:p>
        </p:txBody>
      </p:sp>
      <p:sp>
        <p:nvSpPr>
          <p:cNvPr id="3" name="Content Placeholder 2"/>
          <p:cNvSpPr>
            <a:spLocks noGrp="1"/>
          </p:cNvSpPr>
          <p:nvPr>
            <p:ph idx="1"/>
          </p:nvPr>
        </p:nvSpPr>
        <p:spPr/>
        <p:txBody>
          <a:bodyPr>
            <a:normAutofit/>
          </a:bodyPr>
          <a:lstStyle/>
          <a:p>
            <a:r>
              <a:rPr lang="en-US" sz="2800" dirty="0" smtClean="0"/>
              <a:t>In decision trees, for predicting a class label for a record we start from the </a:t>
            </a:r>
            <a:r>
              <a:rPr lang="en-US" sz="2800" b="1" dirty="0" smtClean="0"/>
              <a:t>root</a:t>
            </a:r>
            <a:r>
              <a:rPr lang="en-US" sz="2800" dirty="0" smtClean="0"/>
              <a:t> of the tree. We compare the values of the root attribute with record’s attribute. On the basis of comparison, we follow the branch corresponding to that value and jump to the next node.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a:t>
            </a:r>
            <a:endParaRPr lang="en-US" dirty="0"/>
          </a:p>
        </p:txBody>
      </p:sp>
      <p:sp>
        <p:nvSpPr>
          <p:cNvPr id="3" name="Content Placeholder 2"/>
          <p:cNvSpPr>
            <a:spLocks noGrp="1"/>
          </p:cNvSpPr>
          <p:nvPr>
            <p:ph idx="1"/>
          </p:nvPr>
        </p:nvSpPr>
        <p:spPr/>
        <p:txBody>
          <a:bodyPr>
            <a:normAutofit/>
          </a:bodyPr>
          <a:lstStyle/>
          <a:p>
            <a:r>
              <a:rPr lang="en-US" sz="2400" dirty="0" smtClean="0"/>
              <a:t>Decision Tree represent a function that takes input vector of attributes and returns a decision “ Single output value”</a:t>
            </a:r>
          </a:p>
          <a:p>
            <a:r>
              <a:rPr lang="en-US" sz="2400" dirty="0" smtClean="0"/>
              <a:t>The input output values can be continuous or discrete</a:t>
            </a:r>
          </a:p>
          <a:p>
            <a:r>
              <a:rPr lang="en-US" sz="2400" dirty="0" smtClean="0"/>
              <a:t>Decision tree performs a sequence of tests to derive a decision.</a:t>
            </a:r>
          </a:p>
          <a:p>
            <a:r>
              <a:rPr lang="en-US" sz="2400" dirty="0" smtClean="0"/>
              <a:t>Different Decision Tree Algorithms are:</a:t>
            </a:r>
          </a:p>
          <a:p>
            <a:r>
              <a:rPr lang="en-US" sz="2400" dirty="0" smtClean="0"/>
              <a:t>ID3 (Iterative </a:t>
            </a:r>
            <a:r>
              <a:rPr lang="en-US" sz="2400" dirty="0" err="1" smtClean="0"/>
              <a:t>Dichotomiser</a:t>
            </a:r>
            <a:r>
              <a:rPr lang="en-US" sz="2400" dirty="0" smtClean="0"/>
              <a:t> 3)</a:t>
            </a:r>
          </a:p>
          <a:p>
            <a:r>
              <a:rPr lang="en-US" sz="2400" dirty="0" smtClean="0"/>
              <a:t>C4.5 (Successor of ID3)</a:t>
            </a:r>
          </a:p>
          <a:p>
            <a:r>
              <a:rPr lang="en-US" sz="2400" dirty="0" smtClean="0"/>
              <a:t>CART (Classification and Regression)</a:t>
            </a:r>
          </a:p>
          <a:p>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396240" y="335280"/>
            <a:ext cx="10652760" cy="5570220"/>
          </a:xfrm>
          <a:prstGeom prst="rect">
            <a:avLst/>
          </a:prstGeom>
          <a:noFill/>
          <a:ln w="9525">
            <a:noFill/>
            <a:miter lim="800000"/>
            <a:headEnd/>
            <a:tailEnd/>
          </a:ln>
          <a:effectLst/>
        </p:spPr>
      </p:pic>
      <p:pic>
        <p:nvPicPr>
          <p:cNvPr id="60419" name="Picture 3"/>
          <p:cNvPicPr>
            <a:picLocks noChangeAspect="1" noChangeArrowheads="1"/>
          </p:cNvPicPr>
          <p:nvPr/>
        </p:nvPicPr>
        <p:blipFill>
          <a:blip r:embed="rId3"/>
          <a:srcRect/>
          <a:stretch>
            <a:fillRect/>
          </a:stretch>
        </p:blipFill>
        <p:spPr bwMode="auto">
          <a:xfrm>
            <a:off x="1352550" y="5985510"/>
            <a:ext cx="9224010" cy="6477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259080" y="128186"/>
            <a:ext cx="11628120" cy="632309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l="7429" r="7534" b="6250"/>
          <a:stretch>
            <a:fillRect/>
          </a:stretch>
        </p:blipFill>
        <p:spPr bwMode="auto">
          <a:xfrm>
            <a:off x="966651" y="0"/>
            <a:ext cx="11064240" cy="6858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r="1334"/>
          <a:stretch>
            <a:fillRect/>
          </a:stretch>
        </p:blipFill>
        <p:spPr bwMode="auto">
          <a:xfrm>
            <a:off x="472440" y="109813"/>
            <a:ext cx="11349017" cy="653482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a:stretch>
            <a:fillRect/>
          </a:stretch>
        </p:blipFill>
        <p:spPr bwMode="auto">
          <a:xfrm>
            <a:off x="0" y="0"/>
            <a:ext cx="12191999" cy="6858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3709" y="531379"/>
            <a:ext cx="8160328" cy="1061893"/>
          </a:xfrm>
        </p:spPr>
        <p:txBody>
          <a:bodyPr>
            <a:normAutofit fontScale="90000"/>
          </a:bodyPr>
          <a:lstStyle/>
          <a:p>
            <a:r>
              <a:rPr lang="en-US" dirty="0" smtClean="0"/>
              <a:t>The Data Science process </a:t>
            </a:r>
            <a:br>
              <a:rPr lang="en-US" dirty="0" smtClean="0"/>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219201" y="1841667"/>
            <a:ext cx="10543308" cy="435133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ID3 Algorithm</a:t>
            </a:r>
            <a:endParaRPr lang="en-US" dirty="0"/>
          </a:p>
        </p:txBody>
      </p:sp>
      <p:sp>
        <p:nvSpPr>
          <p:cNvPr id="3" name="Content Placeholder 2"/>
          <p:cNvSpPr>
            <a:spLocks noGrp="1"/>
          </p:cNvSpPr>
          <p:nvPr>
            <p:ph idx="1"/>
          </p:nvPr>
        </p:nvSpPr>
        <p:spPr/>
        <p:txBody>
          <a:bodyPr>
            <a:normAutofit/>
          </a:bodyPr>
          <a:lstStyle/>
          <a:p>
            <a:r>
              <a:rPr lang="en-US" sz="2400" dirty="0" smtClean="0"/>
              <a:t>One of the most common decision tree algorithm</a:t>
            </a:r>
          </a:p>
          <a:p>
            <a:r>
              <a:rPr lang="en-US" sz="2400" dirty="0" smtClean="0"/>
              <a:t>It perform division of attributes into two groups.</a:t>
            </a:r>
          </a:p>
          <a:p>
            <a:r>
              <a:rPr lang="en-US" sz="2400" dirty="0" smtClean="0"/>
              <a:t>Those attributes which are most dominant attribute and other attributes to construct tree</a:t>
            </a:r>
          </a:p>
          <a:p>
            <a:r>
              <a:rPr lang="en-US" sz="2400" dirty="0" smtClean="0"/>
              <a:t>It calculate the entropy and Information Gains of each attribute to identify the most dominant attribute.</a:t>
            </a:r>
          </a:p>
          <a:p>
            <a:r>
              <a:rPr lang="en-US" sz="2400" dirty="0" smtClean="0"/>
              <a:t>In last the most dominant attribute is kept on decision node</a:t>
            </a:r>
          </a:p>
          <a:p>
            <a:pPr>
              <a:buNone/>
            </a:pPr>
            <a:endParaRPr lang="en-US" sz="2400"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3"/>
          <p:cNvPicPr>
            <a:picLocks noChangeAspect="1" noChangeArrowheads="1"/>
          </p:cNvPicPr>
          <p:nvPr/>
        </p:nvPicPr>
        <p:blipFill>
          <a:blip r:embed="rId2"/>
          <a:srcRect l="3265" t="3958" r="9589" b="18735"/>
          <a:stretch>
            <a:fillRect/>
          </a:stretch>
        </p:blipFill>
        <p:spPr bwMode="auto">
          <a:xfrm>
            <a:off x="518160" y="914400"/>
            <a:ext cx="11338560" cy="547116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p>
        </p:txBody>
      </p:sp>
      <p:sp>
        <p:nvSpPr>
          <p:cNvPr id="3" name="Content Placeholder 2"/>
          <p:cNvSpPr>
            <a:spLocks noGrp="1"/>
          </p:cNvSpPr>
          <p:nvPr>
            <p:ph idx="1"/>
          </p:nvPr>
        </p:nvSpPr>
        <p:spPr/>
        <p:txBody>
          <a:bodyPr/>
          <a:lstStyle/>
          <a:p>
            <a:r>
              <a:rPr lang="en-US" sz="2400" dirty="0" smtClean="0"/>
              <a:t>Is a measure of the randomness in the information being processed.</a:t>
            </a:r>
          </a:p>
          <a:p>
            <a:r>
              <a:rPr lang="en-US" sz="2400" dirty="0" smtClean="0"/>
              <a:t>It characterize the purity of collection of example</a:t>
            </a:r>
          </a:p>
          <a:p>
            <a:endParaRPr lang="en-US" sz="2400" dirty="0" smtClean="0"/>
          </a:p>
          <a:p>
            <a:endParaRPr lang="en-US" sz="2400" dirty="0"/>
          </a:p>
        </p:txBody>
      </p:sp>
      <p:pic>
        <p:nvPicPr>
          <p:cNvPr id="66565" name="Picture 5"/>
          <p:cNvPicPr>
            <a:picLocks noChangeAspect="1" noChangeArrowheads="1"/>
          </p:cNvPicPr>
          <p:nvPr/>
        </p:nvPicPr>
        <p:blipFill>
          <a:blip r:embed="rId2"/>
          <a:srcRect/>
          <a:stretch>
            <a:fillRect/>
          </a:stretch>
        </p:blipFill>
        <p:spPr bwMode="auto">
          <a:xfrm>
            <a:off x="2678430" y="2749868"/>
            <a:ext cx="4225290" cy="1258252"/>
          </a:xfrm>
          <a:prstGeom prst="rect">
            <a:avLst/>
          </a:prstGeom>
          <a:noFill/>
          <a:ln w="9525">
            <a:noFill/>
            <a:miter lim="800000"/>
            <a:headEnd/>
            <a:tailEnd/>
          </a:ln>
          <a:effectLst/>
        </p:spPr>
      </p:pic>
      <p:pic>
        <p:nvPicPr>
          <p:cNvPr id="66566" name="Picture 6"/>
          <p:cNvPicPr>
            <a:picLocks noChangeAspect="1" noChangeArrowheads="1"/>
          </p:cNvPicPr>
          <p:nvPr/>
        </p:nvPicPr>
        <p:blipFill>
          <a:blip r:embed="rId3"/>
          <a:srcRect/>
          <a:stretch>
            <a:fillRect/>
          </a:stretch>
        </p:blipFill>
        <p:spPr bwMode="auto">
          <a:xfrm>
            <a:off x="1752600" y="4108133"/>
            <a:ext cx="7482840" cy="130206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rcRect l="5154" t="4583" r="11215" b="8958"/>
          <a:stretch>
            <a:fillRect/>
          </a:stretch>
        </p:blipFill>
        <p:spPr bwMode="auto">
          <a:xfrm>
            <a:off x="411480" y="274320"/>
            <a:ext cx="10881360" cy="63246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l="4802" t="4167" r="3719" b="26458"/>
          <a:stretch>
            <a:fillRect/>
          </a:stretch>
        </p:blipFill>
        <p:spPr bwMode="auto">
          <a:xfrm>
            <a:off x="228600" y="944880"/>
            <a:ext cx="11902440" cy="507492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Gain</a:t>
            </a:r>
            <a:endParaRPr lang="en-US" dirty="0"/>
          </a:p>
        </p:txBody>
      </p:sp>
      <p:sp>
        <p:nvSpPr>
          <p:cNvPr id="3" name="Content Placeholder 2"/>
          <p:cNvSpPr>
            <a:spLocks noGrp="1"/>
          </p:cNvSpPr>
          <p:nvPr>
            <p:ph idx="1"/>
          </p:nvPr>
        </p:nvSpPr>
        <p:spPr/>
        <p:txBody>
          <a:bodyPr/>
          <a:lstStyle/>
          <a:p>
            <a:r>
              <a:rPr lang="en-US" dirty="0" smtClean="0"/>
              <a:t>It measure of the effectiveness of an attribute in classifying the training data </a:t>
            </a:r>
            <a:br>
              <a:rPr lang="en-US" dirty="0" smtClean="0"/>
            </a:br>
            <a:endParaRPr lang="en-US" dirty="0"/>
          </a:p>
        </p:txBody>
      </p:sp>
      <p:pic>
        <p:nvPicPr>
          <p:cNvPr id="69634" name="Picture 2"/>
          <p:cNvPicPr>
            <a:picLocks noChangeAspect="1" noChangeArrowheads="1"/>
          </p:cNvPicPr>
          <p:nvPr/>
        </p:nvPicPr>
        <p:blipFill>
          <a:blip r:embed="rId2"/>
          <a:srcRect l="7848" t="68333" r="9107" b="11458"/>
          <a:stretch>
            <a:fillRect/>
          </a:stretch>
        </p:blipFill>
        <p:spPr bwMode="auto">
          <a:xfrm>
            <a:off x="1386840" y="2514600"/>
            <a:ext cx="10805160" cy="147828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srcRect l="7496" t="7292" r="7818" b="20625"/>
          <a:stretch>
            <a:fillRect/>
          </a:stretch>
        </p:blipFill>
        <p:spPr bwMode="auto">
          <a:xfrm>
            <a:off x="640080" y="1112520"/>
            <a:ext cx="11018520" cy="52730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l="4568" t="7708" r="8404" b="11458"/>
          <a:stretch>
            <a:fillRect/>
          </a:stretch>
        </p:blipFill>
        <p:spPr bwMode="auto">
          <a:xfrm>
            <a:off x="381000" y="563880"/>
            <a:ext cx="11323320" cy="591312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l="6794" t="3958" r="6296" b="17917"/>
          <a:stretch>
            <a:fillRect/>
          </a:stretch>
        </p:blipFill>
        <p:spPr bwMode="auto">
          <a:xfrm>
            <a:off x="396240" y="822960"/>
            <a:ext cx="11308080" cy="5715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1219200" y="640080"/>
            <a:ext cx="9372600" cy="506539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t>
            </a:r>
            <a:br>
              <a:rPr lang="en-US" dirty="0" smtClean="0"/>
            </a:br>
            <a:endParaRPr lang="en-US" dirty="0"/>
          </a:p>
        </p:txBody>
      </p:sp>
      <p:sp>
        <p:nvSpPr>
          <p:cNvPr id="3" name="Content Placeholder 2"/>
          <p:cNvSpPr>
            <a:spLocks noGrp="1"/>
          </p:cNvSpPr>
          <p:nvPr>
            <p:ph idx="1"/>
          </p:nvPr>
        </p:nvSpPr>
        <p:spPr>
          <a:xfrm>
            <a:off x="1562100" y="1482436"/>
            <a:ext cx="9791700" cy="4694527"/>
          </a:xfrm>
        </p:spPr>
        <p:txBody>
          <a:bodyPr/>
          <a:lstStyle/>
          <a:p>
            <a:pPr>
              <a:buNone/>
            </a:pPr>
            <a:r>
              <a:rPr lang="en-US" sz="2800" i="1" dirty="0" smtClean="0"/>
              <a:t>   • </a:t>
            </a:r>
            <a:r>
              <a:rPr lang="en-US" sz="2800" dirty="0" smtClean="0"/>
              <a:t>Spam filtering</a:t>
            </a:r>
            <a:br>
              <a:rPr lang="en-US" sz="2800" dirty="0" smtClean="0"/>
            </a:br>
            <a:r>
              <a:rPr lang="en-US" sz="2800" i="1" dirty="0" smtClean="0"/>
              <a:t>• </a:t>
            </a:r>
            <a:r>
              <a:rPr lang="en-US" sz="2800" dirty="0" smtClean="0"/>
              <a:t>Credit card fraud detection</a:t>
            </a:r>
            <a:br>
              <a:rPr lang="en-US" sz="2800" dirty="0" smtClean="0"/>
            </a:br>
            <a:r>
              <a:rPr lang="en-US" sz="2800" i="1" dirty="0" smtClean="0"/>
              <a:t>• </a:t>
            </a:r>
            <a:r>
              <a:rPr lang="en-US" sz="2800" dirty="0" smtClean="0"/>
              <a:t>Digit recognition on checks, zip codes</a:t>
            </a:r>
            <a:br>
              <a:rPr lang="en-US" sz="2800" dirty="0" smtClean="0"/>
            </a:br>
            <a:r>
              <a:rPr lang="en-US" sz="2800" i="1" dirty="0" smtClean="0"/>
              <a:t>• </a:t>
            </a:r>
            <a:r>
              <a:rPr lang="en-US" sz="2800" dirty="0" smtClean="0"/>
              <a:t>Detecting faces in images</a:t>
            </a:r>
            <a:br>
              <a:rPr lang="en-US" sz="2800" dirty="0" smtClean="0"/>
            </a:br>
            <a:r>
              <a:rPr lang="en-US" sz="2800" i="1" dirty="0" smtClean="0"/>
              <a:t>• </a:t>
            </a:r>
            <a:r>
              <a:rPr lang="en-US" sz="2800" dirty="0" smtClean="0"/>
              <a:t>MRI image analysis</a:t>
            </a:r>
            <a:br>
              <a:rPr lang="en-US" sz="2800" dirty="0" smtClean="0"/>
            </a:br>
            <a:r>
              <a:rPr lang="en-US" sz="2800" i="1" dirty="0" smtClean="0"/>
              <a:t>• </a:t>
            </a:r>
            <a:r>
              <a:rPr lang="en-US" sz="2800" dirty="0" smtClean="0"/>
              <a:t>Recommendation system</a:t>
            </a:r>
            <a:br>
              <a:rPr lang="en-US" sz="2800" dirty="0" smtClean="0"/>
            </a:br>
            <a:r>
              <a:rPr lang="en-US" sz="2800" i="1" dirty="0" smtClean="0"/>
              <a:t>• </a:t>
            </a:r>
            <a:r>
              <a:rPr lang="en-US" sz="2800" dirty="0" smtClean="0"/>
              <a:t>Search engines </a:t>
            </a:r>
          </a:p>
          <a:p>
            <a:pPr>
              <a:buNone/>
            </a:pPr>
            <a:r>
              <a:rPr lang="en-US" sz="2800" i="1" dirty="0" smtClean="0"/>
              <a:t>   • </a:t>
            </a:r>
            <a:r>
              <a:rPr lang="en-US" sz="2800" dirty="0" smtClean="0"/>
              <a:t>Handwriting recognition</a:t>
            </a:r>
            <a:br>
              <a:rPr lang="en-US" sz="2800" dirty="0" smtClean="0"/>
            </a:br>
            <a:r>
              <a:rPr lang="en-US" sz="2800" i="1" dirty="0" smtClean="0"/>
              <a:t>• </a:t>
            </a:r>
            <a:r>
              <a:rPr lang="en-US" sz="2800" dirty="0" smtClean="0"/>
              <a:t>Scene classification </a:t>
            </a:r>
            <a:r>
              <a:rPr lang="en-US" dirty="0" smtClean="0"/>
              <a:t/>
            </a:r>
            <a:br>
              <a:rPr lang="en-US" dirty="0" smtClean="0"/>
            </a:br>
            <a:r>
              <a:rPr lang="en-US" dirty="0" smtClean="0"/>
              <a:t/>
            </a:r>
            <a:br>
              <a:rPr lang="en-US" dirty="0" smtClean="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srcRect l="6091" t="4375" r="6296" b="8750"/>
          <a:stretch>
            <a:fillRect/>
          </a:stretch>
        </p:blipFill>
        <p:spPr bwMode="auto">
          <a:xfrm>
            <a:off x="60960" y="320040"/>
            <a:ext cx="11399520" cy="635508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srcRect l="3045" t="5000" r="6296" b="10833"/>
          <a:stretch>
            <a:fillRect/>
          </a:stretch>
        </p:blipFill>
        <p:spPr bwMode="auto">
          <a:xfrm>
            <a:off x="213360" y="365760"/>
            <a:ext cx="11795760" cy="615696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srcRect l="5857" t="3333" r="9106" b="9375"/>
          <a:stretch>
            <a:fillRect/>
          </a:stretch>
        </p:blipFill>
        <p:spPr bwMode="auto">
          <a:xfrm>
            <a:off x="350520" y="350520"/>
            <a:ext cx="11064240" cy="638556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Naive </a:t>
            </a:r>
            <a:r>
              <a:rPr lang="en-US" dirty="0" err="1" smtClean="0"/>
              <a:t>Bayes</a:t>
            </a:r>
            <a:r>
              <a:rPr lang="en-US" dirty="0" smtClean="0"/>
              <a:t> classifier</a:t>
            </a:r>
            <a:endParaRPr lang="en-US" dirty="0"/>
          </a:p>
        </p:txBody>
      </p:sp>
      <p:sp>
        <p:nvSpPr>
          <p:cNvPr id="3" name="Content Placeholder 2"/>
          <p:cNvSpPr>
            <a:spLocks noGrp="1"/>
          </p:cNvSpPr>
          <p:nvPr>
            <p:ph idx="1"/>
          </p:nvPr>
        </p:nvSpPr>
        <p:spPr/>
        <p:txBody>
          <a:bodyPr>
            <a:normAutofit/>
          </a:bodyPr>
          <a:lstStyle/>
          <a:p>
            <a:pPr algn="just"/>
            <a:r>
              <a:rPr lang="en-US" sz="2800" dirty="0" smtClean="0"/>
              <a:t>In machine learning, naive </a:t>
            </a:r>
            <a:r>
              <a:rPr lang="en-US" sz="2800" dirty="0" err="1" smtClean="0"/>
              <a:t>Bayes</a:t>
            </a:r>
            <a:r>
              <a:rPr lang="en-US" sz="2800" dirty="0" smtClean="0"/>
              <a:t> classifiers are a family of simple "probabilistic classifiers" based on applying </a:t>
            </a:r>
            <a:r>
              <a:rPr lang="en-US" sz="2800" dirty="0" err="1" smtClean="0"/>
              <a:t>Bayes</a:t>
            </a:r>
            <a:r>
              <a:rPr lang="en-US" sz="2800" dirty="0" smtClean="0"/>
              <a:t>' theorem with strong (naive) independence assumptions between the features. </a:t>
            </a:r>
          </a:p>
          <a:p>
            <a:pPr algn="just"/>
            <a:r>
              <a:rPr lang="en-US" sz="2800" dirty="0" smtClean="0"/>
              <a:t>Naive </a:t>
            </a:r>
            <a:r>
              <a:rPr lang="en-US" sz="2800" dirty="0" err="1" smtClean="0"/>
              <a:t>Bayes</a:t>
            </a:r>
            <a:r>
              <a:rPr lang="en-US" sz="2800" dirty="0" smtClean="0"/>
              <a:t> classifiers are highly scalable, requiring a number of parameters linear in the number of variables (features/predictors) in a learning problem.</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Naive </a:t>
            </a:r>
            <a:r>
              <a:rPr lang="en-US" dirty="0" err="1" smtClean="0"/>
              <a:t>Bayes</a:t>
            </a:r>
            <a:r>
              <a:rPr lang="en-US" dirty="0" smtClean="0"/>
              <a:t> classifier</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sz="2800" dirty="0" smtClean="0"/>
              <a:t>In the statistics and computer science literature, naive </a:t>
            </a:r>
            <a:r>
              <a:rPr lang="en-US" sz="2800" dirty="0" err="1" smtClean="0"/>
              <a:t>Bayes</a:t>
            </a:r>
            <a:r>
              <a:rPr lang="en-US" sz="2800" dirty="0" smtClean="0"/>
              <a:t> models are known under a variety of names, including </a:t>
            </a:r>
            <a:r>
              <a:rPr lang="en-US" sz="2800" b="1" dirty="0" smtClean="0"/>
              <a:t>simple </a:t>
            </a:r>
            <a:r>
              <a:rPr lang="en-US" sz="2800" b="1" dirty="0" err="1" smtClean="0"/>
              <a:t>Bayes</a:t>
            </a:r>
            <a:r>
              <a:rPr lang="en-US" sz="2800" dirty="0" smtClean="0"/>
              <a:t> and </a:t>
            </a:r>
            <a:r>
              <a:rPr lang="en-US" sz="2800" b="1" dirty="0" smtClean="0"/>
              <a:t>independence </a:t>
            </a:r>
            <a:r>
              <a:rPr lang="en-US" sz="2800" b="1" dirty="0" err="1" smtClean="0"/>
              <a:t>Bayes</a:t>
            </a:r>
            <a:endParaRPr lang="en-US" sz="2800" b="1" dirty="0" smtClean="0"/>
          </a:p>
          <a:p>
            <a:pPr algn="just"/>
            <a:r>
              <a:rPr lang="en-US" sz="3000" dirty="0" smtClean="0"/>
              <a:t>There is not a single algorithm for training such classifiers, but a family of algorithms based on a common principle: all naive </a:t>
            </a:r>
            <a:r>
              <a:rPr lang="en-US" sz="3000" dirty="0" err="1" smtClean="0"/>
              <a:t>Bayes</a:t>
            </a:r>
            <a:r>
              <a:rPr lang="en-US" sz="3000" dirty="0" smtClean="0"/>
              <a:t> classifiers assume that the value of a particular feature is independent of the value of any other feature, given the class variable.</a:t>
            </a:r>
          </a:p>
          <a:p>
            <a:pPr algn="just"/>
            <a:r>
              <a:rPr lang="en-US" sz="3000" dirty="0" smtClean="0"/>
              <a:t> For example, a fruit may be considered to be an apple if it is red, round, and about 10 cm in diameter. A naive </a:t>
            </a:r>
            <a:r>
              <a:rPr lang="en-US" sz="3000" dirty="0" err="1" smtClean="0"/>
              <a:t>Bayes</a:t>
            </a:r>
            <a:r>
              <a:rPr lang="en-US" sz="3000" dirty="0" smtClean="0"/>
              <a:t> classifier considers each of these features to contribute independently to the probability that this fruit is an apple, regardless of any possible correlations between the color, roundness, and diameter features.</a:t>
            </a:r>
            <a:endParaRPr lang="en-US" sz="3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Naive </a:t>
            </a:r>
            <a:r>
              <a:rPr lang="en-US" dirty="0" err="1" smtClean="0"/>
              <a:t>Bayes</a:t>
            </a:r>
            <a:r>
              <a:rPr lang="en-US" dirty="0" smtClean="0"/>
              <a:t> classifier</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pPr algn="just"/>
            <a:r>
              <a:rPr lang="en-US" sz="2800" b="1" dirty="0" err="1" smtClean="0"/>
              <a:t>Bayes</a:t>
            </a:r>
            <a:r>
              <a:rPr lang="en-US" sz="2800" b="1" dirty="0" smtClean="0"/>
              <a:t> Theorem </a:t>
            </a:r>
            <a:r>
              <a:rPr lang="en-US" sz="2800" dirty="0" smtClean="0"/>
              <a:t>named after Rev. Thomas </a:t>
            </a:r>
            <a:r>
              <a:rPr lang="en-US" sz="2800" dirty="0" err="1" smtClean="0"/>
              <a:t>Bayes</a:t>
            </a:r>
            <a:r>
              <a:rPr lang="en-US" sz="2800" dirty="0" smtClean="0"/>
              <a:t>. It works on conditional probability. Conditional probability is the probability that something will happen, given that something else has already occurred. Using the conditional probability, we can calculate the probability of an event using its prior knowledge.</a:t>
            </a:r>
          </a:p>
          <a:p>
            <a:endParaRPr lang="en-US" dirty="0" smtClean="0"/>
          </a:p>
          <a:p>
            <a:endParaRPr lang="en-US" dirty="0" smtClean="0"/>
          </a:p>
          <a:p>
            <a:r>
              <a:rPr lang="en-US" dirty="0" smtClean="0"/>
              <a:t> </a:t>
            </a:r>
            <a:r>
              <a:rPr lang="en-US" b="1" dirty="0" smtClean="0"/>
              <a:t>P(A|B)= Probability of A when B is true</a:t>
            </a:r>
          </a:p>
          <a:p>
            <a:r>
              <a:rPr lang="en-US" dirty="0" smtClean="0"/>
              <a:t>Naïve </a:t>
            </a:r>
            <a:r>
              <a:rPr lang="en-US" dirty="0" err="1" smtClean="0"/>
              <a:t>Bayes</a:t>
            </a:r>
            <a:r>
              <a:rPr lang="en-US" dirty="0" smtClean="0"/>
              <a:t> uses conditional probability for classification</a:t>
            </a:r>
          </a:p>
          <a:p>
            <a:r>
              <a:rPr lang="en-US" sz="2800" dirty="0" smtClean="0"/>
              <a:t>P(A|B)= P(B|A)*P(A)/P(B)</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nvPr>
        </p:nvGraphicFramePr>
        <p:xfrm>
          <a:off x="1562100" y="1825624"/>
          <a:ext cx="8267700" cy="2590800"/>
        </p:xfrm>
        <a:graphic>
          <a:graphicData uri="http://schemas.openxmlformats.org/drawingml/2006/table">
            <a:tbl>
              <a:tblPr firstRow="1" bandRow="1">
                <a:tableStyleId>{5C22544A-7EE6-4342-B048-85BDC9FD1C3A}</a:tableStyleId>
              </a:tblPr>
              <a:tblGrid>
                <a:gridCol w="1653540"/>
                <a:gridCol w="1653540"/>
                <a:gridCol w="1653540"/>
                <a:gridCol w="1653540"/>
                <a:gridCol w="1653540"/>
              </a:tblGrid>
              <a:tr h="476123">
                <a:tc>
                  <a:txBody>
                    <a:bodyPr/>
                    <a:lstStyle/>
                    <a:p>
                      <a:r>
                        <a:rPr lang="en-US" sz="2800" dirty="0" smtClean="0"/>
                        <a:t>Fruit</a:t>
                      </a:r>
                      <a:endParaRPr lang="en-US" sz="2800" dirty="0"/>
                    </a:p>
                  </a:txBody>
                  <a:tcPr/>
                </a:tc>
                <a:tc>
                  <a:txBody>
                    <a:bodyPr/>
                    <a:lstStyle/>
                    <a:p>
                      <a:r>
                        <a:rPr lang="en-US" sz="2800" dirty="0" smtClean="0"/>
                        <a:t>Yellow</a:t>
                      </a:r>
                      <a:endParaRPr lang="en-US" sz="2800" dirty="0"/>
                    </a:p>
                  </a:txBody>
                  <a:tcPr/>
                </a:tc>
                <a:tc>
                  <a:txBody>
                    <a:bodyPr/>
                    <a:lstStyle/>
                    <a:p>
                      <a:r>
                        <a:rPr lang="en-US" sz="2800" dirty="0" smtClean="0"/>
                        <a:t>Sweet</a:t>
                      </a:r>
                      <a:endParaRPr lang="en-US" sz="2800" dirty="0"/>
                    </a:p>
                  </a:txBody>
                  <a:tcPr/>
                </a:tc>
                <a:tc>
                  <a:txBody>
                    <a:bodyPr/>
                    <a:lstStyle/>
                    <a:p>
                      <a:r>
                        <a:rPr lang="en-US" sz="2800" dirty="0" smtClean="0"/>
                        <a:t>Long</a:t>
                      </a:r>
                      <a:endParaRPr lang="en-US" sz="2800" dirty="0"/>
                    </a:p>
                  </a:txBody>
                  <a:tcPr/>
                </a:tc>
                <a:tc>
                  <a:txBody>
                    <a:bodyPr/>
                    <a:lstStyle/>
                    <a:p>
                      <a:r>
                        <a:rPr lang="en-US" sz="2800" dirty="0" smtClean="0"/>
                        <a:t>Total</a:t>
                      </a:r>
                      <a:endParaRPr lang="en-US" sz="2800" dirty="0"/>
                    </a:p>
                  </a:txBody>
                  <a:tcPr/>
                </a:tc>
              </a:tr>
              <a:tr h="476123">
                <a:tc>
                  <a:txBody>
                    <a:bodyPr/>
                    <a:lstStyle/>
                    <a:p>
                      <a:r>
                        <a:rPr lang="en-US" sz="2800" dirty="0" smtClean="0"/>
                        <a:t>Mango</a:t>
                      </a:r>
                      <a:endParaRPr lang="en-US" sz="2800" dirty="0"/>
                    </a:p>
                  </a:txBody>
                  <a:tcPr/>
                </a:tc>
                <a:tc>
                  <a:txBody>
                    <a:bodyPr/>
                    <a:lstStyle/>
                    <a:p>
                      <a:r>
                        <a:rPr lang="en-US" sz="2800" dirty="0" smtClean="0"/>
                        <a:t>350</a:t>
                      </a:r>
                      <a:endParaRPr lang="en-US" sz="2800" dirty="0"/>
                    </a:p>
                  </a:txBody>
                  <a:tcPr/>
                </a:tc>
                <a:tc>
                  <a:txBody>
                    <a:bodyPr/>
                    <a:lstStyle/>
                    <a:p>
                      <a:r>
                        <a:rPr lang="en-US" sz="2800" dirty="0" smtClean="0"/>
                        <a:t>450</a:t>
                      </a:r>
                      <a:endParaRPr lang="en-US" sz="2800" dirty="0"/>
                    </a:p>
                  </a:txBody>
                  <a:tcPr/>
                </a:tc>
                <a:tc>
                  <a:txBody>
                    <a:bodyPr/>
                    <a:lstStyle/>
                    <a:p>
                      <a:r>
                        <a:rPr lang="en-US" sz="2800" dirty="0" smtClean="0"/>
                        <a:t>0</a:t>
                      </a:r>
                      <a:endParaRPr lang="en-US" sz="2800" dirty="0"/>
                    </a:p>
                  </a:txBody>
                  <a:tcPr/>
                </a:tc>
                <a:tc>
                  <a:txBody>
                    <a:bodyPr/>
                    <a:lstStyle/>
                    <a:p>
                      <a:r>
                        <a:rPr lang="en-US" sz="2800" dirty="0" smtClean="0"/>
                        <a:t>650</a:t>
                      </a:r>
                      <a:endParaRPr lang="en-US" sz="2800" dirty="0"/>
                    </a:p>
                  </a:txBody>
                  <a:tcPr/>
                </a:tc>
              </a:tr>
              <a:tr h="476123">
                <a:tc>
                  <a:txBody>
                    <a:bodyPr/>
                    <a:lstStyle/>
                    <a:p>
                      <a:r>
                        <a:rPr lang="en-US" sz="2800" dirty="0" smtClean="0"/>
                        <a:t>Banana</a:t>
                      </a:r>
                      <a:endParaRPr lang="en-US" sz="2800" dirty="0"/>
                    </a:p>
                  </a:txBody>
                  <a:tcPr/>
                </a:tc>
                <a:tc>
                  <a:txBody>
                    <a:bodyPr/>
                    <a:lstStyle/>
                    <a:p>
                      <a:r>
                        <a:rPr lang="en-US" sz="2800" dirty="0" smtClean="0"/>
                        <a:t>400</a:t>
                      </a:r>
                      <a:endParaRPr lang="en-US" sz="2800" dirty="0"/>
                    </a:p>
                  </a:txBody>
                  <a:tcPr/>
                </a:tc>
                <a:tc>
                  <a:txBody>
                    <a:bodyPr/>
                    <a:lstStyle/>
                    <a:p>
                      <a:r>
                        <a:rPr lang="en-US" sz="2800" dirty="0" smtClean="0"/>
                        <a:t>300</a:t>
                      </a:r>
                      <a:endParaRPr lang="en-US" sz="2800" dirty="0"/>
                    </a:p>
                  </a:txBody>
                  <a:tcPr/>
                </a:tc>
                <a:tc>
                  <a:txBody>
                    <a:bodyPr/>
                    <a:lstStyle/>
                    <a:p>
                      <a:r>
                        <a:rPr lang="en-US" sz="2800" dirty="0" smtClean="0"/>
                        <a:t>350</a:t>
                      </a:r>
                      <a:endParaRPr lang="en-US" sz="2800" dirty="0"/>
                    </a:p>
                  </a:txBody>
                  <a:tcPr/>
                </a:tc>
                <a:tc>
                  <a:txBody>
                    <a:bodyPr/>
                    <a:lstStyle/>
                    <a:p>
                      <a:r>
                        <a:rPr lang="en-US" sz="2800" dirty="0" smtClean="0"/>
                        <a:t>400</a:t>
                      </a:r>
                      <a:endParaRPr lang="en-US" sz="2800" dirty="0"/>
                    </a:p>
                  </a:txBody>
                  <a:tcPr/>
                </a:tc>
              </a:tr>
              <a:tr h="476123">
                <a:tc>
                  <a:txBody>
                    <a:bodyPr/>
                    <a:lstStyle/>
                    <a:p>
                      <a:r>
                        <a:rPr lang="en-US" sz="2800" dirty="0" smtClean="0"/>
                        <a:t>Others</a:t>
                      </a:r>
                      <a:endParaRPr lang="en-US" sz="2800" dirty="0"/>
                    </a:p>
                  </a:txBody>
                  <a:tcPr/>
                </a:tc>
                <a:tc>
                  <a:txBody>
                    <a:bodyPr/>
                    <a:lstStyle/>
                    <a:p>
                      <a:r>
                        <a:rPr lang="en-US" sz="2800" dirty="0" smtClean="0"/>
                        <a:t>50</a:t>
                      </a:r>
                      <a:endParaRPr lang="en-US" sz="2800" dirty="0"/>
                    </a:p>
                  </a:txBody>
                  <a:tcPr/>
                </a:tc>
                <a:tc>
                  <a:txBody>
                    <a:bodyPr/>
                    <a:lstStyle/>
                    <a:p>
                      <a:r>
                        <a:rPr lang="en-US" sz="2800" dirty="0" smtClean="0"/>
                        <a:t>100</a:t>
                      </a:r>
                      <a:endParaRPr lang="en-US" sz="2800" dirty="0"/>
                    </a:p>
                  </a:txBody>
                  <a:tcPr/>
                </a:tc>
                <a:tc>
                  <a:txBody>
                    <a:bodyPr/>
                    <a:lstStyle/>
                    <a:p>
                      <a:r>
                        <a:rPr lang="en-US" sz="2800" dirty="0" smtClean="0"/>
                        <a:t>50</a:t>
                      </a:r>
                      <a:endParaRPr lang="en-US" sz="2800" dirty="0"/>
                    </a:p>
                  </a:txBody>
                  <a:tcPr/>
                </a:tc>
                <a:tc>
                  <a:txBody>
                    <a:bodyPr/>
                    <a:lstStyle/>
                    <a:p>
                      <a:r>
                        <a:rPr lang="en-US" sz="2800" dirty="0" smtClean="0"/>
                        <a:t>150</a:t>
                      </a:r>
                      <a:endParaRPr lang="en-US" sz="2800" dirty="0"/>
                    </a:p>
                  </a:txBody>
                  <a:tcPr/>
                </a:tc>
              </a:tr>
              <a:tr h="476123">
                <a:tc>
                  <a:txBody>
                    <a:bodyPr/>
                    <a:lstStyle/>
                    <a:p>
                      <a:r>
                        <a:rPr lang="en-US" sz="2800" dirty="0" smtClean="0"/>
                        <a:t>Total</a:t>
                      </a:r>
                      <a:endParaRPr lang="en-US" sz="2800" dirty="0"/>
                    </a:p>
                  </a:txBody>
                  <a:tcPr/>
                </a:tc>
                <a:tc>
                  <a:txBody>
                    <a:bodyPr/>
                    <a:lstStyle/>
                    <a:p>
                      <a:r>
                        <a:rPr lang="en-US" sz="2800" dirty="0" smtClean="0"/>
                        <a:t>800</a:t>
                      </a:r>
                      <a:endParaRPr lang="en-US" sz="2800" dirty="0"/>
                    </a:p>
                  </a:txBody>
                  <a:tcPr/>
                </a:tc>
                <a:tc>
                  <a:txBody>
                    <a:bodyPr/>
                    <a:lstStyle/>
                    <a:p>
                      <a:r>
                        <a:rPr lang="en-US" sz="2800" dirty="0" smtClean="0"/>
                        <a:t>850</a:t>
                      </a:r>
                      <a:endParaRPr lang="en-US" sz="2800" dirty="0"/>
                    </a:p>
                  </a:txBody>
                  <a:tcPr/>
                </a:tc>
                <a:tc>
                  <a:txBody>
                    <a:bodyPr/>
                    <a:lstStyle/>
                    <a:p>
                      <a:r>
                        <a:rPr lang="en-US" sz="2800" dirty="0" smtClean="0"/>
                        <a:t>400</a:t>
                      </a:r>
                      <a:endParaRPr lang="en-US" sz="2800" dirty="0"/>
                    </a:p>
                  </a:txBody>
                  <a:tcPr/>
                </a:tc>
                <a:tc>
                  <a:txBody>
                    <a:bodyPr/>
                    <a:lstStyle/>
                    <a:p>
                      <a:r>
                        <a:rPr lang="en-US" sz="2800" dirty="0" smtClean="0"/>
                        <a:t>1200</a:t>
                      </a:r>
                      <a:endParaRPr lang="en-US" sz="2800" dirty="0"/>
                    </a:p>
                  </a:txBody>
                  <a:tcPr/>
                </a:tc>
              </a:tr>
            </a:tbl>
          </a:graphicData>
        </a:graphic>
      </p:graphicFrame>
      <p:sp>
        <p:nvSpPr>
          <p:cNvPr id="5" name="TextBox 4"/>
          <p:cNvSpPr txBox="1"/>
          <p:nvPr/>
        </p:nvSpPr>
        <p:spPr>
          <a:xfrm>
            <a:off x="1798320" y="4648200"/>
            <a:ext cx="4615697" cy="523220"/>
          </a:xfrm>
          <a:prstGeom prst="rect">
            <a:avLst/>
          </a:prstGeom>
          <a:noFill/>
          <a:ln>
            <a:solidFill>
              <a:schemeClr val="bg2"/>
            </a:solidFill>
          </a:ln>
        </p:spPr>
        <p:txBody>
          <a:bodyPr wrap="square" rtlCol="0" anchor="ctr" anchorCtr="1">
            <a:spAutoFit/>
          </a:bodyPr>
          <a:lstStyle/>
          <a:p>
            <a:r>
              <a:rPr lang="en-US" sz="2800" dirty="0" smtClean="0"/>
              <a:t>X=&lt;yellow, sweet, long&gt;=?</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Belief network</a:t>
            </a:r>
            <a:br>
              <a:rPr lang="en-US" dirty="0" smtClean="0"/>
            </a:br>
            <a:endParaRPr lang="en-US" dirty="0"/>
          </a:p>
        </p:txBody>
      </p:sp>
      <p:sp>
        <p:nvSpPr>
          <p:cNvPr id="3" name="Content Placeholder 2"/>
          <p:cNvSpPr>
            <a:spLocks noGrp="1"/>
          </p:cNvSpPr>
          <p:nvPr>
            <p:ph idx="1"/>
          </p:nvPr>
        </p:nvSpPr>
        <p:spPr/>
        <p:txBody>
          <a:bodyPr>
            <a:normAutofit/>
          </a:bodyPr>
          <a:lstStyle/>
          <a:p>
            <a:pPr algn="just"/>
            <a:r>
              <a:rPr lang="en-US" sz="2400" dirty="0" smtClean="0"/>
              <a:t> </a:t>
            </a:r>
            <a:r>
              <a:rPr lang="en-US" sz="2800" b="1" dirty="0" smtClean="0"/>
              <a:t>Bayesian Belief network </a:t>
            </a:r>
            <a:r>
              <a:rPr lang="en-US" sz="2800" dirty="0" smtClean="0"/>
              <a:t>or </a:t>
            </a:r>
            <a:r>
              <a:rPr lang="en-US" sz="2800" b="1" dirty="0" smtClean="0"/>
              <a:t>probabilistic directed acyclic graphical model </a:t>
            </a:r>
            <a:r>
              <a:rPr lang="en-US" sz="2800" dirty="0" smtClean="0"/>
              <a:t>is a probabilistic graphical model (a type of statistical model) that represents a set of variables and their conditional dependencies via a directed acyclic graph (DAG).</a:t>
            </a:r>
          </a:p>
          <a:p>
            <a:pPr algn="just"/>
            <a:r>
              <a:rPr lang="en-US" sz="2800" dirty="0" smtClean="0"/>
              <a:t>Bayesian networks are ideal for taking an event that occurred and predicting the likelihood that any one of several possible known causes was the contributing factor. </a:t>
            </a:r>
          </a:p>
          <a:p>
            <a:pPr algn="just"/>
            <a:r>
              <a:rPr lang="en-US" sz="2800" dirty="0" smtClean="0"/>
              <a:t>For example, a Bayesian network could represent the probabilistic relationships between diseases and symptoms</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Acyclic Graph (DAG)</a:t>
            </a:r>
            <a:endParaRPr lang="en-US" dirty="0"/>
          </a:p>
        </p:txBody>
      </p:sp>
      <p:sp>
        <p:nvSpPr>
          <p:cNvPr id="3" name="Content Placeholder 2"/>
          <p:cNvSpPr>
            <a:spLocks noGrp="1"/>
          </p:cNvSpPr>
          <p:nvPr>
            <p:ph idx="1"/>
          </p:nvPr>
        </p:nvSpPr>
        <p:spPr/>
        <p:txBody>
          <a:bodyPr>
            <a:normAutofit/>
          </a:bodyPr>
          <a:lstStyle/>
          <a:p>
            <a:r>
              <a:rPr lang="en-US" sz="2800" dirty="0" smtClean="0"/>
              <a:t>Directed: The connections/edges denote cause-&gt;effect relationships between pairs of nodes. For example Burglary-&gt;Alarm in the above network indicates that the occurrence of a burglary directly affects the probability of the Alarm going off (and not the other way round). Here, Burglary is the parent, while Alarm is the child node.</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DAG cont….</a:t>
            </a:r>
            <a:endParaRPr lang="en-US" dirty="0"/>
          </a:p>
        </p:txBody>
      </p:sp>
      <p:sp>
        <p:nvSpPr>
          <p:cNvPr id="3" name="Content Placeholder 2"/>
          <p:cNvSpPr>
            <a:spLocks noGrp="1"/>
          </p:cNvSpPr>
          <p:nvPr>
            <p:ph idx="1"/>
          </p:nvPr>
        </p:nvSpPr>
        <p:spPr/>
        <p:txBody>
          <a:bodyPr>
            <a:normAutofit lnSpcReduction="10000"/>
          </a:bodyPr>
          <a:lstStyle/>
          <a:p>
            <a:pPr algn="just"/>
            <a:r>
              <a:rPr lang="en-US" sz="2800" b="1" dirty="0" smtClean="0"/>
              <a:t>Acyclic</a:t>
            </a:r>
            <a:r>
              <a:rPr lang="en-US" sz="2800" dirty="0" smtClean="0"/>
              <a:t>: There cannot be a cycle in a BBN. In simple English, a variable cannot depend on its own value – directly, or indirectly. If this was allowed, it would lead to a sort of infinite recursion which we are not prepared to deal with. However, if you do realize that an event happening affects its probability later on, then you could express the two occurrences as separate nodes in the BBN </a:t>
            </a:r>
          </a:p>
          <a:p>
            <a:pPr algn="just"/>
            <a:r>
              <a:rPr lang="en-US" sz="2800" dirty="0" smtClean="0"/>
              <a:t>One of the biggest considerations while building a BBN is to decide which parents to assign to a particular node. Intuitively, they should be those variables which most directly affect the value of the current node.</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100" y="365126"/>
            <a:ext cx="9791700" cy="1131166"/>
          </a:xfrm>
        </p:spPr>
        <p:txBody>
          <a:bodyPr>
            <a:normAutofit fontScale="90000"/>
          </a:bodyPr>
          <a:lstStyle/>
          <a:p>
            <a:r>
              <a:rPr lang="en-US" dirty="0" smtClean="0"/>
              <a:t>Interdisciplinary Field </a:t>
            </a:r>
            <a:br>
              <a:rPr lang="en-US" dirty="0" smtClean="0"/>
            </a:b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787220" y="1437684"/>
            <a:ext cx="8104910" cy="447819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odesachin.files.wordpress.com/2017/03/bayesian-networks-a-brief-introduction-7-638.jpg"/>
          <p:cNvPicPr>
            <a:picLocks noChangeAspect="1" noChangeArrowheads="1"/>
          </p:cNvPicPr>
          <p:nvPr/>
        </p:nvPicPr>
        <p:blipFill>
          <a:blip r:embed="rId2"/>
          <a:srcRect/>
          <a:stretch>
            <a:fillRect/>
          </a:stretch>
        </p:blipFill>
        <p:spPr bwMode="auto">
          <a:xfrm>
            <a:off x="1447800" y="892492"/>
            <a:ext cx="8488680" cy="456247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DAG cont…</a:t>
            </a:r>
            <a:endParaRPr lang="en-US"/>
          </a:p>
        </p:txBody>
      </p:sp>
      <p:sp>
        <p:nvSpPr>
          <p:cNvPr id="3" name="Content Placeholder 2"/>
          <p:cNvSpPr>
            <a:spLocks noGrp="1"/>
          </p:cNvSpPr>
          <p:nvPr>
            <p:ph idx="1"/>
          </p:nvPr>
        </p:nvSpPr>
        <p:spPr/>
        <p:txBody>
          <a:bodyPr>
            <a:normAutofit/>
          </a:bodyPr>
          <a:lstStyle/>
          <a:p>
            <a:r>
              <a:rPr lang="en-US" sz="2800" b="1" dirty="0" smtClean="0"/>
              <a:t>Nodes </a:t>
            </a:r>
            <a:r>
              <a:rPr lang="en-US" sz="2800" dirty="0" smtClean="0"/>
              <a:t>= random variables</a:t>
            </a:r>
            <a:br>
              <a:rPr lang="en-US" sz="2800" dirty="0" smtClean="0"/>
            </a:br>
            <a:r>
              <a:rPr lang="en-US" sz="2800" dirty="0" smtClean="0"/>
              <a:t>Burglary, Earthquake, Alarm, Mary calls and John calls</a:t>
            </a:r>
            <a:br>
              <a:rPr lang="en-US" sz="2800" dirty="0" smtClean="0"/>
            </a:br>
            <a:r>
              <a:rPr lang="en-US" sz="2800" dirty="0" smtClean="0"/>
              <a:t>• </a:t>
            </a:r>
            <a:r>
              <a:rPr lang="en-US" sz="2800" b="1" dirty="0" smtClean="0"/>
              <a:t>Links </a:t>
            </a:r>
            <a:r>
              <a:rPr lang="en-US" sz="2800" dirty="0" smtClean="0"/>
              <a:t>= direct (causal) dependencies between variables.</a:t>
            </a:r>
            <a:br>
              <a:rPr lang="en-US" sz="2800" dirty="0" smtClean="0"/>
            </a:br>
            <a:r>
              <a:rPr lang="en-US" sz="2800" dirty="0" smtClean="0"/>
              <a:t>The chance of Alarm being is influenced by Earthquake,</a:t>
            </a:r>
            <a:br>
              <a:rPr lang="en-US" sz="2800" dirty="0" smtClean="0"/>
            </a:br>
            <a:r>
              <a:rPr lang="en-US" sz="2800" dirty="0" smtClean="0"/>
              <a:t>The chance of John calling is affected by the Alarm </a:t>
            </a:r>
            <a:br>
              <a:rPr lang="en-US" sz="2800" dirty="0" smtClean="0"/>
            </a:b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 (ANN)</a:t>
            </a:r>
            <a:endParaRPr lang="en-US" dirty="0"/>
          </a:p>
        </p:txBody>
      </p:sp>
      <p:sp>
        <p:nvSpPr>
          <p:cNvPr id="3" name="Content Placeholder 2"/>
          <p:cNvSpPr>
            <a:spLocks noGrp="1"/>
          </p:cNvSpPr>
          <p:nvPr>
            <p:ph idx="1"/>
          </p:nvPr>
        </p:nvSpPr>
        <p:spPr>
          <a:xfrm>
            <a:off x="1562100" y="1600200"/>
            <a:ext cx="9791700" cy="4968239"/>
          </a:xfrm>
        </p:spPr>
        <p:txBody>
          <a:bodyPr>
            <a:normAutofit lnSpcReduction="10000"/>
          </a:bodyPr>
          <a:lstStyle/>
          <a:p>
            <a:pPr algn="just"/>
            <a:r>
              <a:rPr lang="en-US" sz="2800" dirty="0" smtClean="0"/>
              <a:t>Neural networks are parallel computing devices, which are basically an attempt to make a computer model of the brain. The main objective is to develop a system to perform various computational tasks faster than the traditional systems.</a:t>
            </a:r>
          </a:p>
          <a:p>
            <a:pPr algn="just"/>
            <a:r>
              <a:rPr lang="en-US" sz="2800" dirty="0" smtClean="0"/>
              <a:t>Artificial Neural Network (ANN) is an efficient computing system whose central theme is borrowed from the analogy of biological neural networks. ANNs are also named as “</a:t>
            </a:r>
            <a:r>
              <a:rPr lang="en-US" sz="2800" b="1" dirty="0" smtClean="0"/>
              <a:t>artificial neural systems</a:t>
            </a:r>
            <a:r>
              <a:rPr lang="en-US" sz="2800" dirty="0" smtClean="0"/>
              <a:t>,” or “</a:t>
            </a:r>
            <a:r>
              <a:rPr lang="en-US" sz="2800" b="1" dirty="0" smtClean="0"/>
              <a:t>parallel distributed processing systems</a:t>
            </a:r>
            <a:r>
              <a:rPr lang="en-US" sz="2800" dirty="0" smtClean="0"/>
              <a:t>,” or “</a:t>
            </a:r>
            <a:r>
              <a:rPr lang="en-US" sz="2800" b="1" dirty="0" smtClean="0"/>
              <a:t>connectionist systems</a:t>
            </a:r>
            <a:r>
              <a:rPr lang="en-US" sz="2800" dirty="0" smtClean="0"/>
              <a:t>.” ANN acquires a large collection of units that are interconnected in some pattern to allow communication between the units. </a:t>
            </a:r>
          </a:p>
          <a:p>
            <a:pPr algn="just"/>
            <a:r>
              <a:rPr lang="en-US" sz="2800" dirty="0" smtClean="0"/>
              <a:t>These units, also referred to as nodes or neurons, are simple processors which operate in parallel.</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 cont….</a:t>
            </a:r>
            <a:endParaRPr lang="en-US" dirty="0"/>
          </a:p>
        </p:txBody>
      </p:sp>
      <p:sp>
        <p:nvSpPr>
          <p:cNvPr id="3" name="Content Placeholder 2"/>
          <p:cNvSpPr>
            <a:spLocks noGrp="1"/>
          </p:cNvSpPr>
          <p:nvPr>
            <p:ph idx="1"/>
          </p:nvPr>
        </p:nvSpPr>
        <p:spPr/>
        <p:txBody>
          <a:bodyPr>
            <a:normAutofit/>
          </a:bodyPr>
          <a:lstStyle/>
          <a:p>
            <a:pPr algn="just"/>
            <a:r>
              <a:rPr lang="en-US" sz="2800" dirty="0" smtClean="0"/>
              <a:t>Every neuron is connected with other neuron through a connection link. Each connection link is associated with a weight that has information about the input signal. </a:t>
            </a:r>
          </a:p>
          <a:p>
            <a:pPr algn="just"/>
            <a:r>
              <a:rPr lang="en-US" sz="2800" dirty="0" smtClean="0"/>
              <a:t>This is the most useful information for neurons to solve a particular problem because the weight usually excites or inhibits the signal that is being communicated. </a:t>
            </a:r>
          </a:p>
          <a:p>
            <a:pPr algn="just"/>
            <a:r>
              <a:rPr lang="en-US" sz="2800" dirty="0" smtClean="0"/>
              <a:t>Each neuron has an internal state, which is called an activation signal. Output signals, which are produced after combining the input signals and activation rule, may be sent to other units</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ANN</a:t>
            </a:r>
            <a:br>
              <a:rPr lang="en-US" dirty="0" smtClean="0"/>
            </a:br>
            <a:endParaRPr lang="en-US" dirty="0"/>
          </a:p>
        </p:txBody>
      </p:sp>
      <p:sp>
        <p:nvSpPr>
          <p:cNvPr id="3" name="Content Placeholder 2"/>
          <p:cNvSpPr>
            <a:spLocks noGrp="1"/>
          </p:cNvSpPr>
          <p:nvPr>
            <p:ph idx="1"/>
          </p:nvPr>
        </p:nvSpPr>
        <p:spPr>
          <a:xfrm>
            <a:off x="1562100" y="1825624"/>
            <a:ext cx="9791700" cy="4453255"/>
          </a:xfrm>
        </p:spPr>
        <p:txBody>
          <a:bodyPr>
            <a:normAutofit fontScale="85000" lnSpcReduction="10000"/>
          </a:bodyPr>
          <a:lstStyle/>
          <a:p>
            <a:r>
              <a:rPr lang="en-US" b="1" dirty="0" smtClean="0"/>
              <a:t>1940s to 1960s</a:t>
            </a:r>
          </a:p>
          <a:p>
            <a:r>
              <a:rPr lang="en-US" sz="2800" b="1" dirty="0" smtClean="0"/>
              <a:t>1943</a:t>
            </a:r>
            <a:r>
              <a:rPr lang="en-US" sz="2800" dirty="0" smtClean="0"/>
              <a:t> − It has been assumed that the concept of neural network started with the work of physiologist, Warren McCulloch, and mathematician, Walter Pitts, when in 1943 they modeled a simple neural network using electrical circuits in order to describe how neurons in the brain might work.</a:t>
            </a:r>
          </a:p>
          <a:p>
            <a:r>
              <a:rPr lang="en-US" sz="2800" b="1" dirty="0" smtClean="0"/>
              <a:t>1949</a:t>
            </a:r>
            <a:r>
              <a:rPr lang="en-US" sz="2800" dirty="0" smtClean="0"/>
              <a:t> − Donald </a:t>
            </a:r>
            <a:r>
              <a:rPr lang="en-US" sz="2800" dirty="0" err="1" smtClean="0"/>
              <a:t>Hebb’s</a:t>
            </a:r>
            <a:r>
              <a:rPr lang="en-US" sz="2800" dirty="0" smtClean="0"/>
              <a:t> book, </a:t>
            </a:r>
            <a:r>
              <a:rPr lang="en-US" sz="2800" i="1" dirty="0" smtClean="0"/>
              <a:t>The Organization of Behavior</a:t>
            </a:r>
            <a:r>
              <a:rPr lang="en-US" sz="2800" dirty="0" smtClean="0"/>
              <a:t>, put forth the fact that repeated activation of one neuron by another increases its strength each time they are used.</a:t>
            </a:r>
          </a:p>
          <a:p>
            <a:r>
              <a:rPr lang="en-US" sz="2800" b="1" dirty="0" smtClean="0"/>
              <a:t>1956</a:t>
            </a:r>
            <a:r>
              <a:rPr lang="en-US" sz="2800" dirty="0" smtClean="0"/>
              <a:t> − An associative memory network was introduced by Taylor.</a:t>
            </a:r>
          </a:p>
          <a:p>
            <a:r>
              <a:rPr lang="en-US" sz="2800" b="1" dirty="0" smtClean="0"/>
              <a:t>1958</a:t>
            </a:r>
            <a:r>
              <a:rPr lang="en-US" sz="2800" dirty="0" smtClean="0"/>
              <a:t> − A learning method for McCulloch and Pitts neuron model named Perceptron was invented by Rosenblatt.</a:t>
            </a:r>
          </a:p>
          <a:p>
            <a:r>
              <a:rPr lang="en-US" sz="2800" b="1" dirty="0" smtClean="0"/>
              <a:t>1960</a:t>
            </a:r>
            <a:r>
              <a:rPr lang="en-US" sz="2800" dirty="0" smtClean="0"/>
              <a:t> − Bernard </a:t>
            </a:r>
            <a:r>
              <a:rPr lang="en-US" sz="2800" dirty="0" err="1" smtClean="0"/>
              <a:t>Widrow</a:t>
            </a:r>
            <a:r>
              <a:rPr lang="en-US" sz="2800" dirty="0" smtClean="0"/>
              <a:t> and </a:t>
            </a:r>
            <a:r>
              <a:rPr lang="en-US" sz="2800" dirty="0" err="1" smtClean="0"/>
              <a:t>Marcian</a:t>
            </a:r>
            <a:r>
              <a:rPr lang="en-US" sz="2800" dirty="0" smtClean="0"/>
              <a:t> Hoff developed models called "ADALINE" and “MADALINE.”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1960-1980</a:t>
            </a:r>
            <a:endParaRPr lang="en-US" dirty="0"/>
          </a:p>
        </p:txBody>
      </p:sp>
      <p:sp>
        <p:nvSpPr>
          <p:cNvPr id="3" name="Content Placeholder 2"/>
          <p:cNvSpPr>
            <a:spLocks noGrp="1"/>
          </p:cNvSpPr>
          <p:nvPr>
            <p:ph idx="1"/>
          </p:nvPr>
        </p:nvSpPr>
        <p:spPr/>
        <p:txBody>
          <a:bodyPr>
            <a:normAutofit/>
          </a:bodyPr>
          <a:lstStyle/>
          <a:p>
            <a:r>
              <a:rPr lang="en-US" sz="2800" b="1" dirty="0" smtClean="0"/>
              <a:t>1961</a:t>
            </a:r>
            <a:r>
              <a:rPr lang="en-US" sz="2800" dirty="0" smtClean="0"/>
              <a:t> − Rosenblatt made an unsuccessful attempt but proposed the “</a:t>
            </a:r>
            <a:r>
              <a:rPr lang="en-US" sz="2800" dirty="0" err="1" smtClean="0"/>
              <a:t>backpropagation</a:t>
            </a:r>
            <a:r>
              <a:rPr lang="en-US" sz="2800" dirty="0" smtClean="0"/>
              <a:t>” scheme for multilayer networks.</a:t>
            </a:r>
          </a:p>
          <a:p>
            <a:r>
              <a:rPr lang="en-US" sz="2800" b="1" dirty="0" smtClean="0"/>
              <a:t>1964</a:t>
            </a:r>
            <a:r>
              <a:rPr lang="en-US" sz="2800" dirty="0" smtClean="0"/>
              <a:t> − Taylor constructed a winner-take-all circuit with inhibitions among output units.</a:t>
            </a:r>
          </a:p>
          <a:p>
            <a:r>
              <a:rPr lang="en-US" sz="2800" b="1" dirty="0" smtClean="0"/>
              <a:t>1969</a:t>
            </a:r>
            <a:r>
              <a:rPr lang="en-US" sz="2800" dirty="0" smtClean="0"/>
              <a:t> − Multilayer </a:t>
            </a:r>
            <a:r>
              <a:rPr lang="en-US" sz="2800" dirty="0" err="1" smtClean="0"/>
              <a:t>perceptron</a:t>
            </a:r>
            <a:r>
              <a:rPr lang="en-US" sz="2800" dirty="0" smtClean="0"/>
              <a:t> (MLP) was invented by </a:t>
            </a:r>
            <a:r>
              <a:rPr lang="en-US" sz="2800" dirty="0" err="1" smtClean="0"/>
              <a:t>Minsky</a:t>
            </a:r>
            <a:r>
              <a:rPr lang="en-US" sz="2800" dirty="0" smtClean="0"/>
              <a:t> and </a:t>
            </a:r>
            <a:r>
              <a:rPr lang="en-US" sz="2800" dirty="0" err="1" smtClean="0"/>
              <a:t>Papert</a:t>
            </a:r>
            <a:r>
              <a:rPr lang="en-US" sz="2800" dirty="0" smtClean="0"/>
              <a:t>.</a:t>
            </a:r>
          </a:p>
          <a:p>
            <a:r>
              <a:rPr lang="en-US" sz="2800" b="1" dirty="0" smtClean="0"/>
              <a:t>1971</a:t>
            </a:r>
            <a:r>
              <a:rPr lang="en-US" sz="2800" dirty="0" smtClean="0"/>
              <a:t> − </a:t>
            </a:r>
            <a:r>
              <a:rPr lang="en-US" sz="2800" dirty="0" err="1" smtClean="0"/>
              <a:t>Kohonen</a:t>
            </a:r>
            <a:r>
              <a:rPr lang="en-US" sz="2800" dirty="0" smtClean="0"/>
              <a:t> developed Associative memories.</a:t>
            </a:r>
          </a:p>
          <a:p>
            <a:r>
              <a:rPr lang="en-US" sz="2800" b="1" dirty="0" smtClean="0"/>
              <a:t>1976</a:t>
            </a:r>
            <a:r>
              <a:rPr lang="en-US" sz="2800" dirty="0" smtClean="0"/>
              <a:t> − Stephen </a:t>
            </a:r>
            <a:r>
              <a:rPr lang="en-US" sz="2800" dirty="0" err="1" smtClean="0"/>
              <a:t>Grossberg</a:t>
            </a:r>
            <a:r>
              <a:rPr lang="en-US" sz="2800" dirty="0" smtClean="0"/>
              <a:t> and Gail Carpenter developed Adaptive resonance theory.</a:t>
            </a:r>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1980-Present</a:t>
            </a:r>
            <a:endParaRPr lang="en-US" dirty="0"/>
          </a:p>
        </p:txBody>
      </p:sp>
      <p:sp>
        <p:nvSpPr>
          <p:cNvPr id="3" name="Content Placeholder 2"/>
          <p:cNvSpPr>
            <a:spLocks noGrp="1"/>
          </p:cNvSpPr>
          <p:nvPr>
            <p:ph idx="1"/>
          </p:nvPr>
        </p:nvSpPr>
        <p:spPr/>
        <p:txBody>
          <a:bodyPr/>
          <a:lstStyle/>
          <a:p>
            <a:r>
              <a:rPr lang="en-US" sz="2800" b="1" dirty="0" smtClean="0"/>
              <a:t>1982</a:t>
            </a:r>
            <a:r>
              <a:rPr lang="en-US" sz="2800" dirty="0" smtClean="0"/>
              <a:t> − The major development was Hopfield’s Energy approach.</a:t>
            </a:r>
          </a:p>
          <a:p>
            <a:r>
              <a:rPr lang="en-US" sz="2800" b="1" dirty="0" smtClean="0"/>
              <a:t>1985</a:t>
            </a:r>
            <a:r>
              <a:rPr lang="en-US" sz="2800" dirty="0" smtClean="0"/>
              <a:t> − Boltzmann machine was developed by Ackley, Hinton, and </a:t>
            </a:r>
            <a:r>
              <a:rPr lang="en-US" sz="2800" dirty="0" err="1" smtClean="0"/>
              <a:t>Sejnowski</a:t>
            </a:r>
            <a:r>
              <a:rPr lang="en-US" sz="2800" dirty="0" smtClean="0"/>
              <a:t>.</a:t>
            </a:r>
          </a:p>
          <a:p>
            <a:r>
              <a:rPr lang="en-US" sz="2800" b="1" dirty="0" smtClean="0"/>
              <a:t>1986</a:t>
            </a:r>
            <a:r>
              <a:rPr lang="en-US" sz="2800" dirty="0" smtClean="0"/>
              <a:t> − </a:t>
            </a:r>
            <a:r>
              <a:rPr lang="en-US" sz="2800" dirty="0" err="1" smtClean="0"/>
              <a:t>Rumelhart</a:t>
            </a:r>
            <a:r>
              <a:rPr lang="en-US" sz="2800" dirty="0" smtClean="0"/>
              <a:t>, Hinton, and Williams introduced </a:t>
            </a:r>
            <a:r>
              <a:rPr lang="en-US" sz="2800" dirty="0" err="1" smtClean="0"/>
              <a:t>Generalised</a:t>
            </a:r>
            <a:r>
              <a:rPr lang="en-US" sz="2800" dirty="0" smtClean="0"/>
              <a:t> Delta Rule.</a:t>
            </a:r>
          </a:p>
          <a:p>
            <a:r>
              <a:rPr lang="en-US" sz="2800" b="1" dirty="0" smtClean="0"/>
              <a:t>1988</a:t>
            </a:r>
            <a:r>
              <a:rPr lang="en-US" sz="2800" dirty="0" smtClean="0"/>
              <a:t> − </a:t>
            </a:r>
            <a:r>
              <a:rPr lang="en-US" sz="2800" dirty="0" err="1" smtClean="0"/>
              <a:t>Kosko</a:t>
            </a:r>
            <a:r>
              <a:rPr lang="en-US" sz="2800" dirty="0" smtClean="0"/>
              <a:t> developed Binary Associative Memory (BAM) and also gave the concept of Fuzzy Logic in ANN.</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Neuron</a:t>
            </a:r>
            <a:br>
              <a:rPr lang="en-US" dirty="0" smtClean="0"/>
            </a:br>
            <a:endParaRPr lang="en-US" dirty="0"/>
          </a:p>
        </p:txBody>
      </p:sp>
      <p:sp>
        <p:nvSpPr>
          <p:cNvPr id="3" name="Content Placeholder 2"/>
          <p:cNvSpPr>
            <a:spLocks noGrp="1"/>
          </p:cNvSpPr>
          <p:nvPr>
            <p:ph idx="1"/>
          </p:nvPr>
        </p:nvSpPr>
        <p:spPr/>
        <p:txBody>
          <a:bodyPr>
            <a:normAutofit/>
          </a:bodyPr>
          <a:lstStyle/>
          <a:p>
            <a:pPr algn="just"/>
            <a:r>
              <a:rPr lang="en-US" sz="2800" dirty="0" smtClean="0"/>
              <a:t>A nerve cell (neuron) is a special biological cell that processes information. According to an estimation, there are huge number of neurons, approximately 10</a:t>
            </a:r>
            <a:r>
              <a:rPr lang="en-US" sz="2800" baseline="30000" dirty="0" smtClean="0"/>
              <a:t>11</a:t>
            </a:r>
            <a:r>
              <a:rPr lang="en-US" sz="2800" dirty="0" smtClean="0"/>
              <a:t> with numerous interconnections, approximately 10</a:t>
            </a:r>
            <a:r>
              <a:rPr lang="en-US" sz="2800" baseline="30000" dirty="0" smtClean="0"/>
              <a:t>15</a:t>
            </a:r>
            <a:endParaRPr lang="en-US" sz="2800" dirty="0"/>
          </a:p>
        </p:txBody>
      </p:sp>
      <p:pic>
        <p:nvPicPr>
          <p:cNvPr id="2050" name="Picture 2" descr="Schematic Diagram"/>
          <p:cNvPicPr>
            <a:picLocks noChangeAspect="1" noChangeArrowheads="1"/>
          </p:cNvPicPr>
          <p:nvPr/>
        </p:nvPicPr>
        <p:blipFill>
          <a:blip r:embed="rId2"/>
          <a:srcRect/>
          <a:stretch>
            <a:fillRect/>
          </a:stretch>
        </p:blipFill>
        <p:spPr bwMode="auto">
          <a:xfrm>
            <a:off x="4800600" y="3140075"/>
            <a:ext cx="5916295" cy="34671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a Biological Neuron</a:t>
            </a:r>
            <a:br>
              <a:rPr lang="en-US" dirty="0" smtClean="0"/>
            </a:br>
            <a:endParaRPr lang="en-US" dirty="0"/>
          </a:p>
        </p:txBody>
      </p:sp>
      <p:sp>
        <p:nvSpPr>
          <p:cNvPr id="3" name="Content Placeholder 2"/>
          <p:cNvSpPr>
            <a:spLocks noGrp="1"/>
          </p:cNvSpPr>
          <p:nvPr>
            <p:ph idx="1"/>
          </p:nvPr>
        </p:nvSpPr>
        <p:spPr/>
        <p:txBody>
          <a:bodyPr>
            <a:normAutofit/>
          </a:bodyPr>
          <a:lstStyle/>
          <a:p>
            <a:r>
              <a:rPr lang="en-US" sz="2400" dirty="0" smtClean="0"/>
              <a:t>As shown in the above diagram, a typical neuron consists of the following four parts with the help of which we can explain its working −</a:t>
            </a:r>
          </a:p>
          <a:p>
            <a:r>
              <a:rPr lang="en-US" sz="2400" b="1" dirty="0" smtClean="0"/>
              <a:t>Dendrites</a:t>
            </a:r>
            <a:r>
              <a:rPr lang="en-US" sz="2400" dirty="0" smtClean="0"/>
              <a:t> − They are tree-like branches, responsible for receiving the information from other neurons it is connected to. In other sense, we can say that they are like the ears of neuron.</a:t>
            </a:r>
          </a:p>
          <a:p>
            <a:r>
              <a:rPr lang="en-US" sz="2400" b="1" dirty="0" smtClean="0"/>
              <a:t>Soma</a:t>
            </a:r>
            <a:r>
              <a:rPr lang="en-US" sz="2400" dirty="0" smtClean="0"/>
              <a:t> − It is the cell body of the neuron and is responsible for processing of information, they have received from dendrites.</a:t>
            </a:r>
          </a:p>
          <a:p>
            <a:r>
              <a:rPr lang="en-US" sz="2400" b="1" dirty="0" smtClean="0"/>
              <a:t>Axon</a:t>
            </a:r>
            <a:r>
              <a:rPr lang="en-US" sz="2400" dirty="0" smtClean="0"/>
              <a:t> − It is just like a cable through which neurons send the information.</a:t>
            </a:r>
          </a:p>
          <a:p>
            <a:r>
              <a:rPr lang="en-US" sz="2400" b="1" dirty="0" smtClean="0"/>
              <a:t>Synapses</a:t>
            </a:r>
            <a:r>
              <a:rPr lang="en-US" sz="2400" dirty="0" smtClean="0"/>
              <a:t> − It is the connection between the axon and other neuron dendrites.</a:t>
            </a:r>
          </a:p>
          <a:p>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 versus BNN</a:t>
            </a:r>
            <a:br>
              <a:rPr lang="en-US" dirty="0" smtClean="0"/>
            </a:br>
            <a:endParaRPr lang="en-US" dirty="0"/>
          </a:p>
        </p:txBody>
      </p:sp>
      <p:sp>
        <p:nvSpPr>
          <p:cNvPr id="3" name="Content Placeholder 2"/>
          <p:cNvSpPr>
            <a:spLocks noGrp="1"/>
          </p:cNvSpPr>
          <p:nvPr>
            <p:ph idx="1"/>
          </p:nvPr>
        </p:nvSpPr>
        <p:spPr/>
        <p:txBody>
          <a:bodyPr/>
          <a:lstStyle/>
          <a:p>
            <a:r>
              <a:rPr lang="en-US" dirty="0" smtClean="0"/>
              <a:t>Before taking a look at the differences between Artificial Neural Network (ANN) and Biological Neural Network (BNN), let us take a look at the similarities based on the terminology between these two.</a:t>
            </a:r>
          </a:p>
          <a:p>
            <a:endParaRPr lang="en-US" dirty="0"/>
          </a:p>
        </p:txBody>
      </p:sp>
      <p:pic>
        <p:nvPicPr>
          <p:cNvPr id="98307" name="Picture 3"/>
          <p:cNvPicPr>
            <a:picLocks noChangeAspect="1" noChangeArrowheads="1"/>
          </p:cNvPicPr>
          <p:nvPr/>
        </p:nvPicPr>
        <p:blipFill>
          <a:blip r:embed="rId2"/>
          <a:srcRect/>
          <a:stretch>
            <a:fillRect/>
          </a:stretch>
        </p:blipFill>
        <p:spPr bwMode="auto">
          <a:xfrm>
            <a:off x="1386840" y="2834640"/>
            <a:ext cx="10271760" cy="32918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Machine Learning</a:t>
            </a:r>
            <a:endParaRPr lang="en-US" dirty="0"/>
          </a:p>
        </p:txBody>
      </p:sp>
      <p:sp>
        <p:nvSpPr>
          <p:cNvPr id="3" name="Content Placeholder 2"/>
          <p:cNvSpPr>
            <a:spLocks noGrp="1"/>
          </p:cNvSpPr>
          <p:nvPr>
            <p:ph idx="1"/>
          </p:nvPr>
        </p:nvSpPr>
        <p:spPr/>
        <p:txBody>
          <a:bodyPr>
            <a:normAutofit/>
          </a:bodyPr>
          <a:lstStyle/>
          <a:p>
            <a:r>
              <a:rPr lang="en-US" sz="2800" dirty="0" smtClean="0"/>
              <a:t>How do we create computer programs that improve with experience? </a:t>
            </a:r>
          </a:p>
          <a:p>
            <a:endParaRPr lang="en-US" sz="2800" dirty="0" smtClean="0"/>
          </a:p>
          <a:p>
            <a:r>
              <a:rPr lang="en-US" sz="2800" dirty="0" smtClean="0"/>
              <a:t>A computer program is said to </a:t>
            </a:r>
            <a:r>
              <a:rPr lang="en-US" sz="2800" b="1" dirty="0" smtClean="0"/>
              <a:t>learn </a:t>
            </a:r>
            <a:r>
              <a:rPr lang="en-US" sz="2800" dirty="0" smtClean="0"/>
              <a:t>from experience </a:t>
            </a:r>
            <a:r>
              <a:rPr lang="en-US" sz="2800" i="1" dirty="0" smtClean="0"/>
              <a:t>E </a:t>
            </a:r>
            <a:r>
              <a:rPr lang="en-US" sz="2800" dirty="0" smtClean="0"/>
              <a:t>with</a:t>
            </a:r>
            <a:br>
              <a:rPr lang="en-US" sz="2800" dirty="0" smtClean="0"/>
            </a:br>
            <a:r>
              <a:rPr lang="en-US" sz="2800" dirty="0" smtClean="0"/>
              <a:t>respect to some class of tasks </a:t>
            </a:r>
            <a:r>
              <a:rPr lang="en-US" sz="2800" i="1" dirty="0" smtClean="0"/>
              <a:t>T </a:t>
            </a:r>
            <a:r>
              <a:rPr lang="en-US" sz="2800" dirty="0" smtClean="0"/>
              <a:t>and performance measure </a:t>
            </a:r>
            <a:r>
              <a:rPr lang="en-US" sz="2800" i="1" dirty="0" smtClean="0"/>
              <a:t>P</a:t>
            </a:r>
            <a:r>
              <a:rPr lang="en-US" sz="2800" dirty="0" smtClean="0"/>
              <a:t>, if</a:t>
            </a:r>
            <a:br>
              <a:rPr lang="en-US" sz="2800" dirty="0" smtClean="0"/>
            </a:br>
            <a:r>
              <a:rPr lang="en-US" sz="2800" dirty="0" smtClean="0"/>
              <a:t>its performance at tasks in </a:t>
            </a:r>
            <a:r>
              <a:rPr lang="en-US" sz="2800" i="1" dirty="0" smtClean="0"/>
              <a:t>T</a:t>
            </a:r>
            <a:r>
              <a:rPr lang="en-US" sz="2800" dirty="0" smtClean="0"/>
              <a:t>, as measured by </a:t>
            </a:r>
            <a:r>
              <a:rPr lang="en-US" sz="2800" i="1" dirty="0" smtClean="0"/>
              <a:t>P</a:t>
            </a:r>
            <a:r>
              <a:rPr lang="en-US" sz="2800" dirty="0" smtClean="0"/>
              <a:t>, improves with</a:t>
            </a:r>
            <a:br>
              <a:rPr lang="en-US" sz="2800" dirty="0" smtClean="0"/>
            </a:br>
            <a:r>
              <a:rPr lang="en-US" sz="2800" dirty="0" smtClean="0"/>
              <a:t>experience </a:t>
            </a:r>
            <a:r>
              <a:rPr lang="en-US" sz="2800" i="1" dirty="0" smtClean="0"/>
              <a:t>E</a:t>
            </a:r>
            <a:r>
              <a:rPr lang="en-US" sz="2800" dirty="0" smtClean="0"/>
              <a:t>. "</a:t>
            </a:r>
            <a:br>
              <a:rPr lang="en-US" sz="2800" dirty="0" smtClean="0"/>
            </a:br>
            <a:r>
              <a:rPr lang="en-US" sz="2800" dirty="0" smtClean="0"/>
              <a:t>				Tom Mitchell. Machine Learning </a:t>
            </a:r>
            <a:br>
              <a:rPr lang="en-US" sz="2800" dirty="0" smtClean="0"/>
            </a:br>
            <a:r>
              <a:rPr lang="en-US" sz="2800" dirty="0" smtClean="0"/>
              <a:t/>
            </a:r>
            <a:br>
              <a:rPr lang="en-US" sz="2800" dirty="0" smtClean="0"/>
            </a:br>
            <a:endParaRPr lang="en-US" sz="2800" dirty="0" smtClean="0"/>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pic>
        <p:nvPicPr>
          <p:cNvPr id="99330" name="Picture 2"/>
          <p:cNvPicPr>
            <a:picLocks noChangeAspect="1" noChangeArrowheads="1"/>
          </p:cNvPicPr>
          <p:nvPr/>
        </p:nvPicPr>
        <p:blipFill>
          <a:blip r:embed="rId2"/>
          <a:srcRect/>
          <a:stretch>
            <a:fillRect/>
          </a:stretch>
        </p:blipFill>
        <p:spPr bwMode="auto">
          <a:xfrm>
            <a:off x="1371600" y="1508760"/>
            <a:ext cx="10088880" cy="47625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Artificial Neural Network</a:t>
            </a:r>
            <a:br>
              <a:rPr lang="en-US" dirty="0" smtClean="0"/>
            </a:br>
            <a:endParaRPr lang="en-US" dirty="0"/>
          </a:p>
        </p:txBody>
      </p:sp>
      <p:pic>
        <p:nvPicPr>
          <p:cNvPr id="100354" name="Picture 2"/>
          <p:cNvPicPr>
            <a:picLocks noChangeAspect="1" noChangeArrowheads="1"/>
          </p:cNvPicPr>
          <p:nvPr/>
        </p:nvPicPr>
        <p:blipFill>
          <a:blip r:embed="rId2"/>
          <a:srcRect/>
          <a:stretch>
            <a:fillRect/>
          </a:stretch>
        </p:blipFill>
        <p:spPr bwMode="auto">
          <a:xfrm>
            <a:off x="1341120" y="1295400"/>
            <a:ext cx="10119360" cy="492252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1378" name="Picture 2"/>
          <p:cNvPicPr>
            <a:picLocks noChangeAspect="1" noChangeArrowheads="1"/>
          </p:cNvPicPr>
          <p:nvPr/>
        </p:nvPicPr>
        <p:blipFill>
          <a:blip r:embed="rId2"/>
          <a:srcRect/>
          <a:stretch>
            <a:fillRect/>
          </a:stretch>
        </p:blipFill>
        <p:spPr bwMode="auto">
          <a:xfrm>
            <a:off x="2486024" y="2142173"/>
            <a:ext cx="6749415" cy="1683067"/>
          </a:xfrm>
          <a:prstGeom prst="rect">
            <a:avLst/>
          </a:prstGeom>
          <a:noFill/>
          <a:ln w="9525">
            <a:noFill/>
            <a:miter lim="800000"/>
            <a:headEnd/>
            <a:tailEnd/>
          </a:ln>
          <a:effectLst/>
        </p:spPr>
      </p:pic>
      <p:pic>
        <p:nvPicPr>
          <p:cNvPr id="101379" name="Picture 3"/>
          <p:cNvPicPr>
            <a:picLocks noChangeAspect="1" noChangeArrowheads="1"/>
          </p:cNvPicPr>
          <p:nvPr/>
        </p:nvPicPr>
        <p:blipFill>
          <a:blip r:embed="rId3"/>
          <a:srcRect/>
          <a:stretch>
            <a:fillRect/>
          </a:stretch>
        </p:blipFill>
        <p:spPr bwMode="auto">
          <a:xfrm>
            <a:off x="2682240" y="4128134"/>
            <a:ext cx="6995159" cy="170878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Topology</a:t>
            </a:r>
            <a:br>
              <a:rPr lang="en-US" dirty="0" smtClean="0"/>
            </a:br>
            <a:endParaRPr lang="en-US" dirty="0"/>
          </a:p>
        </p:txBody>
      </p:sp>
      <p:sp>
        <p:nvSpPr>
          <p:cNvPr id="3" name="Content Placeholder 2"/>
          <p:cNvSpPr>
            <a:spLocks noGrp="1"/>
          </p:cNvSpPr>
          <p:nvPr>
            <p:ph idx="1"/>
          </p:nvPr>
        </p:nvSpPr>
        <p:spPr/>
        <p:txBody>
          <a:bodyPr>
            <a:normAutofit/>
          </a:bodyPr>
          <a:lstStyle/>
          <a:p>
            <a:r>
              <a:rPr lang="en-US" sz="2800" dirty="0" smtClean="0"/>
              <a:t>A network topology is the arrangement of a network along with its nodes and connecting lines. According to the topology, ANN can be classified as the following kinds </a:t>
            </a:r>
          </a:p>
          <a:p>
            <a:r>
              <a:rPr lang="en-US" sz="2800" b="1" dirty="0" err="1" smtClean="0"/>
              <a:t>Feedforward</a:t>
            </a:r>
            <a:r>
              <a:rPr lang="en-US" sz="2800" b="1" dirty="0" smtClean="0"/>
              <a:t> Network</a:t>
            </a:r>
          </a:p>
          <a:p>
            <a:r>
              <a:rPr lang="en-US" sz="2800" dirty="0" smtClean="0"/>
              <a:t>It is a non-recurrent network having processing units/nodes in layers and all the nodes in a layer are connected with the nodes of the previous layers. The connection has different weights upon them. There is no feedback loop means the signal can only flow in one direction, from input to output. It may be divided into the following two types </a:t>
            </a:r>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layer </a:t>
            </a:r>
            <a:r>
              <a:rPr lang="en-US" dirty="0" err="1" smtClean="0"/>
              <a:t>feedforward</a:t>
            </a:r>
            <a:r>
              <a:rPr lang="en-US" dirty="0" smtClean="0"/>
              <a:t> network</a:t>
            </a:r>
            <a:endParaRPr lang="en-US" dirty="0"/>
          </a:p>
        </p:txBody>
      </p:sp>
      <p:sp>
        <p:nvSpPr>
          <p:cNvPr id="3" name="Content Placeholder 2"/>
          <p:cNvSpPr>
            <a:spLocks noGrp="1"/>
          </p:cNvSpPr>
          <p:nvPr>
            <p:ph idx="1"/>
          </p:nvPr>
        </p:nvSpPr>
        <p:spPr/>
        <p:txBody>
          <a:bodyPr>
            <a:normAutofit/>
          </a:bodyPr>
          <a:lstStyle/>
          <a:p>
            <a:r>
              <a:rPr lang="en-US" sz="2400" dirty="0" smtClean="0"/>
              <a:t>The concept is of feed forward ANN having only one weighted layer. In other words, we can say the input layer is fully connected to the output layer.</a:t>
            </a:r>
          </a:p>
          <a:p>
            <a:endParaRPr lang="en-US" sz="2400" dirty="0" smtClean="0"/>
          </a:p>
          <a:p>
            <a:endParaRPr lang="en-US" sz="2400" dirty="0"/>
          </a:p>
        </p:txBody>
      </p:sp>
      <p:pic>
        <p:nvPicPr>
          <p:cNvPr id="102403" name="Picture 3"/>
          <p:cNvPicPr>
            <a:picLocks noChangeAspect="1" noChangeArrowheads="1"/>
          </p:cNvPicPr>
          <p:nvPr/>
        </p:nvPicPr>
        <p:blipFill>
          <a:blip r:embed="rId2"/>
          <a:srcRect l="2722" r="10526"/>
          <a:stretch>
            <a:fillRect/>
          </a:stretch>
        </p:blipFill>
        <p:spPr bwMode="auto">
          <a:xfrm>
            <a:off x="2514600" y="2697480"/>
            <a:ext cx="7284720" cy="370332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a:t>
            </a:r>
            <a:r>
              <a:rPr lang="en-US" dirty="0" err="1" smtClean="0"/>
              <a:t>feedforward</a:t>
            </a:r>
            <a:r>
              <a:rPr lang="en-US" dirty="0" smtClean="0"/>
              <a:t> network </a:t>
            </a:r>
            <a:endParaRPr lang="en-US" dirty="0"/>
          </a:p>
        </p:txBody>
      </p:sp>
      <p:sp>
        <p:nvSpPr>
          <p:cNvPr id="3" name="Content Placeholder 2"/>
          <p:cNvSpPr>
            <a:spLocks noGrp="1"/>
          </p:cNvSpPr>
          <p:nvPr>
            <p:ph idx="1"/>
          </p:nvPr>
        </p:nvSpPr>
        <p:spPr/>
        <p:txBody>
          <a:bodyPr>
            <a:normAutofit/>
          </a:bodyPr>
          <a:lstStyle/>
          <a:p>
            <a:r>
              <a:rPr lang="en-US" sz="2400" dirty="0" smtClean="0"/>
              <a:t>The concept is of </a:t>
            </a:r>
            <a:r>
              <a:rPr lang="en-US" sz="2400" dirty="0" err="1" smtClean="0"/>
              <a:t>feedforward</a:t>
            </a:r>
            <a:r>
              <a:rPr lang="en-US" sz="2400" dirty="0" smtClean="0"/>
              <a:t> ANN having more than one weighted layer. As this network has one or more layers between the input and the output layer, it is called hidden layers</a:t>
            </a:r>
          </a:p>
          <a:p>
            <a:endParaRPr lang="en-US" sz="2400" dirty="0"/>
          </a:p>
        </p:txBody>
      </p:sp>
      <p:pic>
        <p:nvPicPr>
          <p:cNvPr id="103426" name="Picture 2"/>
          <p:cNvPicPr>
            <a:picLocks noChangeAspect="1" noChangeArrowheads="1"/>
          </p:cNvPicPr>
          <p:nvPr/>
        </p:nvPicPr>
        <p:blipFill>
          <a:blip r:embed="rId2"/>
          <a:srcRect/>
          <a:stretch>
            <a:fillRect/>
          </a:stretch>
        </p:blipFill>
        <p:spPr bwMode="auto">
          <a:xfrm>
            <a:off x="1859280" y="3108960"/>
            <a:ext cx="9235440" cy="32918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Network</a:t>
            </a:r>
            <a:br>
              <a:rPr lang="en-US" dirty="0" smtClean="0"/>
            </a:br>
            <a:endParaRPr lang="en-US" dirty="0"/>
          </a:p>
        </p:txBody>
      </p:sp>
      <p:sp>
        <p:nvSpPr>
          <p:cNvPr id="3" name="Content Placeholder 2"/>
          <p:cNvSpPr>
            <a:spLocks noGrp="1"/>
          </p:cNvSpPr>
          <p:nvPr>
            <p:ph idx="1"/>
          </p:nvPr>
        </p:nvSpPr>
        <p:spPr/>
        <p:txBody>
          <a:bodyPr>
            <a:normAutofit/>
          </a:bodyPr>
          <a:lstStyle/>
          <a:p>
            <a:r>
              <a:rPr lang="en-US" sz="2800" dirty="0" smtClean="0"/>
              <a:t>As the name suggests, a feedback network has feedback paths, which means the signal can flow in both directions using loops. This makes it a non-linear dynamic system, which changes continuously until it reaches a state of equilibrium. It may be divided into the following types</a:t>
            </a:r>
          </a:p>
          <a:p>
            <a:r>
              <a:rPr lang="en-US" sz="2800" b="1" dirty="0" smtClean="0"/>
              <a:t>Recurrent networks</a:t>
            </a:r>
            <a:r>
              <a:rPr lang="en-US" sz="2800" dirty="0" smtClean="0"/>
              <a:t> − They are feedback networks with closed loops. Following are the two types of recurrent networks.</a:t>
            </a:r>
          </a:p>
          <a:p>
            <a:r>
              <a:rPr lang="en-US" sz="2800" b="1" dirty="0" smtClean="0"/>
              <a:t>Fully recurrent network</a:t>
            </a:r>
            <a:r>
              <a:rPr lang="en-US" sz="2800" dirty="0" smtClean="0"/>
              <a:t> − It is the simplest neural network architecture because all nodes are connected to all other nodes and each node works as both input and output.</a:t>
            </a:r>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network</a:t>
            </a:r>
            <a:endParaRPr lang="en-US" dirty="0"/>
          </a:p>
        </p:txBody>
      </p:sp>
      <p:pic>
        <p:nvPicPr>
          <p:cNvPr id="104450" name="Picture 2"/>
          <p:cNvPicPr>
            <a:picLocks noChangeAspect="1" noChangeArrowheads="1"/>
          </p:cNvPicPr>
          <p:nvPr/>
        </p:nvPicPr>
        <p:blipFill>
          <a:blip r:embed="rId2"/>
          <a:srcRect/>
          <a:stretch>
            <a:fillRect/>
          </a:stretch>
        </p:blipFill>
        <p:spPr bwMode="auto">
          <a:xfrm>
            <a:off x="975360" y="1996441"/>
            <a:ext cx="9662160" cy="455676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Need Artificial Neural Network</a:t>
            </a:r>
            <a:endParaRPr lang="en-US" dirty="0"/>
          </a:p>
        </p:txBody>
      </p:sp>
      <p:sp>
        <p:nvSpPr>
          <p:cNvPr id="3" name="Content Placeholder 2"/>
          <p:cNvSpPr>
            <a:spLocks noGrp="1"/>
          </p:cNvSpPr>
          <p:nvPr>
            <p:ph idx="1"/>
          </p:nvPr>
        </p:nvSpPr>
        <p:spPr/>
        <p:txBody>
          <a:bodyPr>
            <a:normAutofit/>
          </a:bodyPr>
          <a:lstStyle/>
          <a:p>
            <a:pPr algn="just"/>
            <a:r>
              <a:rPr lang="en-US" sz="2800" dirty="0" smtClean="0"/>
              <a:t>We need to understand the answer to the above question with an example of a human being. As a child, we used to learn the things with the help of our elders, which includes our parents or teachers. Then later by self-learning or practice we keep learning throughout our life. Scientists and researchers are also making the machine intelligent, just like a human being, and ANN plays a very important role in the same due to the following reasons</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800" dirty="0" smtClean="0"/>
              <a:t>With the help of neural networks, we can find the solution of such problems for which algorithmic method is expensive or does not exist.</a:t>
            </a:r>
          </a:p>
          <a:p>
            <a:pPr algn="just"/>
            <a:r>
              <a:rPr lang="en-US" sz="2800" dirty="0" smtClean="0"/>
              <a:t>Neural networks can learn by example, hence we do not need to program it at much extent.</a:t>
            </a:r>
          </a:p>
          <a:p>
            <a:pPr algn="just"/>
            <a:r>
              <a:rPr lang="en-US" sz="2800" dirty="0" smtClean="0"/>
              <a:t>Neural networks have the accuracy and significantly fast speed than conventional speed.</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1562099" y="1673219"/>
            <a:ext cx="10034155" cy="5032375"/>
          </a:xfrm>
        </p:spPr>
        <p:txBody>
          <a:bodyPr>
            <a:noAutofit/>
          </a:bodyPr>
          <a:lstStyle/>
          <a:p>
            <a:r>
              <a:rPr lang="en-US" sz="2800" dirty="0" smtClean="0"/>
              <a:t>Machine learning is a discipline that deals with programming the systems so as to make them automatically learn and improve with experience.</a:t>
            </a:r>
          </a:p>
          <a:p>
            <a:r>
              <a:rPr lang="en-US" sz="2800" dirty="0" smtClean="0"/>
              <a:t> Here, learning implies recognizing and understanding the input data and taking informed decisions based on the supplied data. </a:t>
            </a:r>
          </a:p>
          <a:p>
            <a:r>
              <a:rPr lang="en-US" sz="2800" dirty="0" smtClean="0"/>
              <a:t>It is very difficult to consider all the decisions based on all possible inputs. </a:t>
            </a:r>
          </a:p>
          <a:p>
            <a:pPr algn="just"/>
            <a:r>
              <a:rPr lang="en-US" sz="2800" dirty="0" smtClean="0"/>
              <a:t>To solve this problem, algorithms are developed that build knowledge from a specific data and past experience by applying the principles of statistical science, probability, logic, mathematical optimization, reinforcement learning, and control theory.</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Hebb</a:t>
            </a:r>
            <a:r>
              <a:rPr lang="en-US" dirty="0" smtClean="0"/>
              <a:t> Neural Network</a:t>
            </a:r>
            <a:endParaRPr lang="en-US" dirty="0"/>
          </a:p>
        </p:txBody>
      </p:sp>
      <p:sp>
        <p:nvSpPr>
          <p:cNvPr id="3" name="Content Placeholder 2"/>
          <p:cNvSpPr>
            <a:spLocks noGrp="1"/>
          </p:cNvSpPr>
          <p:nvPr>
            <p:ph idx="1"/>
          </p:nvPr>
        </p:nvSpPr>
        <p:spPr/>
        <p:txBody>
          <a:bodyPr>
            <a:normAutofit/>
          </a:bodyPr>
          <a:lstStyle/>
          <a:p>
            <a:r>
              <a:rPr lang="en-US" sz="2800" b="1" dirty="0" err="1" smtClean="0"/>
              <a:t>Hebbian</a:t>
            </a:r>
            <a:r>
              <a:rPr lang="en-US" sz="2800" b="1" dirty="0" smtClean="0"/>
              <a:t> learning</a:t>
            </a:r>
            <a:r>
              <a:rPr lang="en-US" sz="2800" dirty="0" smtClean="0"/>
              <a:t> is one of the oldest </a:t>
            </a:r>
            <a:r>
              <a:rPr lang="en-US" sz="2800" b="1" dirty="0" smtClean="0"/>
              <a:t>learning</a:t>
            </a:r>
            <a:r>
              <a:rPr lang="en-US" sz="2800" dirty="0" smtClean="0"/>
              <a:t> algorithms, and is based in large part on the dynamics of biological systems. </a:t>
            </a:r>
          </a:p>
          <a:p>
            <a:r>
              <a:rPr lang="en-US" sz="2800" dirty="0" smtClean="0"/>
              <a:t>A synapse between two neurons is strengthened when the neurons on either side of the synapse (input and output) have highly correlated outputs.</a:t>
            </a:r>
          </a:p>
          <a:p>
            <a:r>
              <a:rPr lang="en-US" sz="2800" dirty="0" smtClean="0"/>
              <a:t>In essence, when an input neuron fires, if it frequently leads to the firing of the output neuron, the synapse is strengthened. Following the analogy to an artificial system, the weight is increased with high correlation between two sequential neurons. </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smtClean="0"/>
              <a:t>The </a:t>
            </a:r>
            <a:r>
              <a:rPr lang="en-US" sz="2800" dirty="0" err="1" smtClean="0"/>
              <a:t>Hebbian</a:t>
            </a:r>
            <a:r>
              <a:rPr lang="en-US" sz="2800" dirty="0" smtClean="0"/>
              <a:t> learning algorithm is performed locally, and doesn’t take into account the overall system input-output characteristic. </a:t>
            </a:r>
          </a:p>
          <a:p>
            <a:r>
              <a:rPr lang="en-US" sz="2800" dirty="0" smtClean="0"/>
              <a:t>This makes it a plausible theory for biological learning methods, and also makes </a:t>
            </a:r>
            <a:r>
              <a:rPr lang="en-US" sz="2800" dirty="0" err="1" smtClean="0"/>
              <a:t>Hebbian</a:t>
            </a:r>
            <a:r>
              <a:rPr lang="en-US" sz="2800" dirty="0" smtClean="0"/>
              <a:t> learning processes ideal in VLSI hardware implementations where local signals are easier to obtain. </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a:xfrm>
            <a:off x="1562100" y="1825624"/>
            <a:ext cx="9791700" cy="4651375"/>
          </a:xfrm>
        </p:spPr>
        <p:txBody>
          <a:bodyPr>
            <a:normAutofit lnSpcReduction="10000"/>
          </a:bodyPr>
          <a:lstStyle/>
          <a:p>
            <a:r>
              <a:rPr lang="en-US" sz="2800" b="1" dirty="0" smtClean="0"/>
              <a:t>Step I:</a:t>
            </a:r>
          </a:p>
          <a:p>
            <a:r>
              <a:rPr lang="en-US" sz="2800" dirty="0" smtClean="0"/>
              <a:t>Initialize all the weights &amp; Bias to Zero</a:t>
            </a:r>
          </a:p>
          <a:p>
            <a:r>
              <a:rPr lang="en-US" sz="2800" dirty="0" smtClean="0"/>
              <a:t> </a:t>
            </a:r>
            <a:r>
              <a:rPr lang="en-US" sz="2800" dirty="0" err="1" smtClean="0"/>
              <a:t>Wi</a:t>
            </a:r>
            <a:r>
              <a:rPr lang="en-US" sz="2800" dirty="0" smtClean="0"/>
              <a:t>=0 for </a:t>
            </a:r>
            <a:r>
              <a:rPr lang="en-US" sz="2800" dirty="0" err="1" smtClean="0"/>
              <a:t>i</a:t>
            </a:r>
            <a:r>
              <a:rPr lang="en-US" sz="2800" dirty="0" smtClean="0"/>
              <a:t>=1 to n</a:t>
            </a:r>
          </a:p>
          <a:p>
            <a:r>
              <a:rPr lang="en-US" sz="2800" b="1" dirty="0" smtClean="0"/>
              <a:t>Step II:</a:t>
            </a:r>
          </a:p>
          <a:p>
            <a:r>
              <a:rPr lang="en-US" sz="2800" dirty="0" smtClean="0"/>
              <a:t>For each input training vector  (I/P)and target vector (O/P) pair  (</a:t>
            </a:r>
            <a:r>
              <a:rPr lang="en-US" sz="2800" dirty="0" err="1" smtClean="0"/>
              <a:t>S,t</a:t>
            </a:r>
            <a:r>
              <a:rPr lang="en-US" sz="2800" dirty="0" smtClean="0"/>
              <a:t>)  </a:t>
            </a:r>
          </a:p>
          <a:p>
            <a:r>
              <a:rPr lang="en-US" sz="2800" dirty="0" smtClean="0"/>
              <a:t>Perform step III to step VI.</a:t>
            </a:r>
          </a:p>
          <a:p>
            <a:r>
              <a:rPr lang="en-US" sz="2800" b="1" dirty="0" smtClean="0"/>
              <a:t>Step III:</a:t>
            </a:r>
          </a:p>
          <a:p>
            <a:r>
              <a:rPr lang="en-US" sz="2800" dirty="0" smtClean="0"/>
              <a:t>Set activation for  input unit with Input vector</a:t>
            </a:r>
          </a:p>
          <a:p>
            <a:r>
              <a:rPr lang="en-US" sz="2800" dirty="0" smtClean="0"/>
              <a:t>Xi=Si (</a:t>
            </a:r>
            <a:r>
              <a:rPr lang="en-US" sz="2800" dirty="0" err="1" smtClean="0"/>
              <a:t>i</a:t>
            </a:r>
            <a:r>
              <a:rPr lang="en-US" sz="2800" dirty="0" smtClean="0"/>
              <a:t>=1 to n)</a:t>
            </a:r>
          </a:p>
          <a:p>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a:t>
            </a:r>
            <a:r>
              <a:rPr lang="en-US" dirty="0" smtClean="0"/>
              <a:t>….</a:t>
            </a:r>
            <a:endParaRPr lang="en-US" dirty="0"/>
          </a:p>
        </p:txBody>
      </p:sp>
      <p:sp>
        <p:nvSpPr>
          <p:cNvPr id="3" name="Content Placeholder 2"/>
          <p:cNvSpPr>
            <a:spLocks noGrp="1"/>
          </p:cNvSpPr>
          <p:nvPr>
            <p:ph idx="1"/>
          </p:nvPr>
        </p:nvSpPr>
        <p:spPr/>
        <p:txBody>
          <a:bodyPr>
            <a:noAutofit/>
          </a:bodyPr>
          <a:lstStyle/>
          <a:p>
            <a:r>
              <a:rPr lang="en-US" sz="2800" dirty="0" smtClean="0"/>
              <a:t>Step IV:</a:t>
            </a:r>
          </a:p>
          <a:p>
            <a:r>
              <a:rPr lang="en-US" sz="2800" dirty="0" smtClean="0"/>
              <a:t>Set activation function for output with output neuron</a:t>
            </a:r>
          </a:p>
          <a:p>
            <a:r>
              <a:rPr lang="en-US" sz="2800" dirty="0" smtClean="0"/>
              <a:t>Y=t</a:t>
            </a:r>
          </a:p>
          <a:p>
            <a:r>
              <a:rPr lang="en-US" sz="2800" dirty="0" smtClean="0"/>
              <a:t>Step V:</a:t>
            </a:r>
          </a:p>
          <a:p>
            <a:r>
              <a:rPr lang="en-US" sz="2800" dirty="0" smtClean="0"/>
              <a:t>Adjust the weights by applying </a:t>
            </a:r>
            <a:r>
              <a:rPr lang="en-US" sz="2800" dirty="0" err="1" smtClean="0"/>
              <a:t>Hebb</a:t>
            </a:r>
            <a:r>
              <a:rPr lang="en-US" sz="2800" dirty="0" smtClean="0"/>
              <a:t> Rule</a:t>
            </a:r>
          </a:p>
          <a:p>
            <a:r>
              <a:rPr lang="en-US" sz="2800" dirty="0" err="1" smtClean="0"/>
              <a:t>Wi</a:t>
            </a:r>
            <a:r>
              <a:rPr lang="en-US" sz="2800" dirty="0" smtClean="0"/>
              <a:t> (new)=xi (old)+</a:t>
            </a:r>
            <a:r>
              <a:rPr lang="en-US" sz="2800" dirty="0" err="1" smtClean="0"/>
              <a:t>xiy</a:t>
            </a:r>
            <a:r>
              <a:rPr lang="en-US" sz="2800" dirty="0" smtClean="0"/>
              <a:t>        for </a:t>
            </a:r>
            <a:r>
              <a:rPr lang="en-US" sz="2800" dirty="0" err="1" smtClean="0"/>
              <a:t>i</a:t>
            </a:r>
            <a:r>
              <a:rPr lang="en-US" sz="2800" dirty="0" smtClean="0"/>
              <a:t>=1 to n</a:t>
            </a:r>
          </a:p>
          <a:p>
            <a:r>
              <a:rPr lang="en-US" sz="2800" dirty="0" smtClean="0"/>
              <a:t>Step VI:</a:t>
            </a:r>
          </a:p>
          <a:p>
            <a:r>
              <a:rPr lang="en-US" sz="2800" dirty="0" smtClean="0"/>
              <a:t>Adjust the bias</a:t>
            </a:r>
          </a:p>
          <a:p>
            <a:r>
              <a:rPr lang="en-US" sz="2800" dirty="0" smtClean="0"/>
              <a:t>B(new)= B(old)</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4" name="Content Placeholder 3"/>
          <p:cNvGraphicFramePr>
            <a:graphicFrameLocks noGrp="1"/>
          </p:cNvGraphicFramePr>
          <p:nvPr>
            <p:ph idx="1"/>
          </p:nvPr>
        </p:nvGraphicFramePr>
        <p:xfrm>
          <a:off x="1562100" y="1825625"/>
          <a:ext cx="9791700" cy="2590800"/>
        </p:xfrm>
        <a:graphic>
          <a:graphicData uri="http://schemas.openxmlformats.org/drawingml/2006/table">
            <a:tbl>
              <a:tblPr firstRow="1" bandRow="1">
                <a:tableStyleId>{5C22544A-7EE6-4342-B048-85BDC9FD1C3A}</a:tableStyleId>
              </a:tblPr>
              <a:tblGrid>
                <a:gridCol w="3263900"/>
                <a:gridCol w="3263900"/>
                <a:gridCol w="3263900"/>
              </a:tblGrid>
              <a:tr h="370840">
                <a:tc>
                  <a:txBody>
                    <a:bodyPr/>
                    <a:lstStyle/>
                    <a:p>
                      <a:pPr algn="ctr"/>
                      <a:r>
                        <a:rPr lang="en-US" sz="2800" dirty="0" smtClean="0"/>
                        <a:t>X1</a:t>
                      </a:r>
                      <a:endParaRPr lang="en-US" sz="2800" dirty="0"/>
                    </a:p>
                  </a:txBody>
                  <a:tcPr/>
                </a:tc>
                <a:tc>
                  <a:txBody>
                    <a:bodyPr/>
                    <a:lstStyle/>
                    <a:p>
                      <a:pPr algn="ctr"/>
                      <a:r>
                        <a:rPr lang="en-US" sz="2800" dirty="0" smtClean="0"/>
                        <a:t>X2</a:t>
                      </a:r>
                      <a:endParaRPr lang="en-US" sz="2800" dirty="0"/>
                    </a:p>
                  </a:txBody>
                  <a:tcPr/>
                </a:tc>
                <a:tc>
                  <a:txBody>
                    <a:bodyPr/>
                    <a:lstStyle/>
                    <a:p>
                      <a:pPr algn="ctr"/>
                      <a:r>
                        <a:rPr lang="en-US" sz="2800" dirty="0" smtClean="0"/>
                        <a:t>B</a:t>
                      </a:r>
                      <a:endParaRPr lang="en-US" sz="2800" dirty="0"/>
                    </a:p>
                  </a:txBody>
                  <a:tcPr/>
                </a:tc>
              </a:tr>
              <a:tr h="370840">
                <a:tc>
                  <a:txBody>
                    <a:bodyPr/>
                    <a:lstStyle/>
                    <a:p>
                      <a:pPr algn="ctr"/>
                      <a:r>
                        <a:rPr lang="en-US" sz="2800" dirty="0" smtClean="0"/>
                        <a:t>1</a:t>
                      </a:r>
                      <a:endParaRPr lang="en-US" sz="2800" dirty="0"/>
                    </a:p>
                  </a:txBody>
                  <a:tcPr/>
                </a:tc>
                <a:tc>
                  <a:txBody>
                    <a:bodyPr/>
                    <a:lstStyle/>
                    <a:p>
                      <a:pPr algn="ctr"/>
                      <a:r>
                        <a:rPr lang="en-US" sz="2800" dirty="0" smtClean="0"/>
                        <a:t>-1</a:t>
                      </a:r>
                      <a:endParaRPr lang="en-US" sz="2800" dirty="0"/>
                    </a:p>
                  </a:txBody>
                  <a:tcPr/>
                </a:tc>
                <a:tc>
                  <a:txBody>
                    <a:bodyPr/>
                    <a:lstStyle/>
                    <a:p>
                      <a:pPr algn="ctr"/>
                      <a:r>
                        <a:rPr lang="en-US" sz="2800" dirty="0" smtClean="0"/>
                        <a:t>1</a:t>
                      </a:r>
                      <a:endParaRPr lang="en-US" sz="2800" dirty="0"/>
                    </a:p>
                  </a:txBody>
                  <a:tcPr/>
                </a:tc>
              </a:tr>
              <a:tr h="370840">
                <a:tc>
                  <a:txBody>
                    <a:bodyPr/>
                    <a:lstStyle/>
                    <a:p>
                      <a:pPr algn="ctr"/>
                      <a:r>
                        <a:rPr lang="en-US" sz="2800" dirty="0" smtClean="0"/>
                        <a:t>1</a:t>
                      </a:r>
                      <a:endParaRPr lang="en-US" sz="2800" dirty="0"/>
                    </a:p>
                  </a:txBody>
                  <a:tcPr/>
                </a:tc>
                <a:tc>
                  <a:txBody>
                    <a:bodyPr/>
                    <a:lstStyle/>
                    <a:p>
                      <a:pPr algn="ctr"/>
                      <a:r>
                        <a:rPr lang="en-US" sz="2800" dirty="0" smtClean="0"/>
                        <a:t>1</a:t>
                      </a:r>
                      <a:endParaRPr lang="en-US" sz="2800" dirty="0"/>
                    </a:p>
                  </a:txBody>
                  <a:tcPr/>
                </a:tc>
                <a:tc>
                  <a:txBody>
                    <a:bodyPr/>
                    <a:lstStyle/>
                    <a:p>
                      <a:pPr algn="ctr"/>
                      <a:r>
                        <a:rPr lang="en-US" sz="2800" dirty="0" smtClean="0"/>
                        <a:t>1</a:t>
                      </a:r>
                      <a:endParaRPr lang="en-US" sz="2800" dirty="0"/>
                    </a:p>
                  </a:txBody>
                  <a:tcPr/>
                </a:tc>
              </a:tr>
              <a:tr h="370840">
                <a:tc>
                  <a:txBody>
                    <a:bodyPr/>
                    <a:lstStyle/>
                    <a:p>
                      <a:pPr algn="ctr"/>
                      <a:r>
                        <a:rPr lang="en-US" sz="2800" dirty="0" smtClean="0"/>
                        <a:t>-1</a:t>
                      </a:r>
                      <a:endParaRPr lang="en-US" sz="2800" dirty="0"/>
                    </a:p>
                  </a:txBody>
                  <a:tcPr/>
                </a:tc>
                <a:tc>
                  <a:txBody>
                    <a:bodyPr/>
                    <a:lstStyle/>
                    <a:p>
                      <a:pPr algn="ctr"/>
                      <a:r>
                        <a:rPr lang="en-US" sz="2800" dirty="0" smtClean="0"/>
                        <a:t>-1</a:t>
                      </a:r>
                      <a:endParaRPr lang="en-US" sz="2800" dirty="0"/>
                    </a:p>
                  </a:txBody>
                  <a:tcPr/>
                </a:tc>
                <a:tc>
                  <a:txBody>
                    <a:bodyPr/>
                    <a:lstStyle/>
                    <a:p>
                      <a:pPr algn="ctr"/>
                      <a:r>
                        <a:rPr lang="en-US" sz="2800" dirty="0" smtClean="0"/>
                        <a:t>1</a:t>
                      </a:r>
                      <a:endParaRPr lang="en-US" sz="2800" dirty="0"/>
                    </a:p>
                  </a:txBody>
                  <a:tcPr/>
                </a:tc>
              </a:tr>
              <a:tr h="370840">
                <a:tc>
                  <a:txBody>
                    <a:bodyPr/>
                    <a:lstStyle/>
                    <a:p>
                      <a:pPr algn="ctr"/>
                      <a:r>
                        <a:rPr lang="en-US" sz="2800" dirty="0" smtClean="0"/>
                        <a:t>1</a:t>
                      </a:r>
                      <a:endParaRPr lang="en-US" sz="2800" dirty="0"/>
                    </a:p>
                  </a:txBody>
                  <a:tcPr/>
                </a:tc>
                <a:tc>
                  <a:txBody>
                    <a:bodyPr/>
                    <a:lstStyle/>
                    <a:p>
                      <a:pPr algn="ctr"/>
                      <a:r>
                        <a:rPr lang="en-US" sz="2800" dirty="0" smtClean="0"/>
                        <a:t>1</a:t>
                      </a:r>
                      <a:endParaRPr lang="en-US" sz="2800" dirty="0"/>
                    </a:p>
                  </a:txBody>
                  <a:tcPr/>
                </a:tc>
                <a:tc>
                  <a:txBody>
                    <a:bodyPr/>
                    <a:lstStyle/>
                    <a:p>
                      <a:pPr algn="ctr"/>
                      <a:r>
                        <a:rPr lang="en-US" sz="2800" dirty="0" smtClean="0"/>
                        <a:t>1</a:t>
                      </a:r>
                      <a:endParaRPr lang="en-US" sz="2800" dirty="0"/>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HebbNet</a:t>
            </a:r>
            <a:endParaRPr lang="en-US" dirty="0"/>
          </a:p>
        </p:txBody>
      </p:sp>
      <p:pic>
        <p:nvPicPr>
          <p:cNvPr id="1026" name="Picture 2" descr="Image result for Hebb net"/>
          <p:cNvPicPr>
            <a:picLocks noChangeAspect="1" noChangeArrowheads="1"/>
          </p:cNvPicPr>
          <p:nvPr/>
        </p:nvPicPr>
        <p:blipFill>
          <a:blip r:embed="rId2"/>
          <a:srcRect/>
          <a:stretch>
            <a:fillRect/>
          </a:stretch>
        </p:blipFill>
        <p:spPr bwMode="auto">
          <a:xfrm>
            <a:off x="1630681" y="2179321"/>
            <a:ext cx="7894320" cy="370332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a:t>
            </a:r>
            <a:br>
              <a:rPr lang="en-US" dirty="0" smtClean="0"/>
            </a:br>
            <a:endParaRPr lang="en-US" dirty="0"/>
          </a:p>
        </p:txBody>
      </p:sp>
      <p:sp>
        <p:nvSpPr>
          <p:cNvPr id="3" name="Content Placeholder 2"/>
          <p:cNvSpPr>
            <a:spLocks noGrp="1"/>
          </p:cNvSpPr>
          <p:nvPr>
            <p:ph idx="1"/>
          </p:nvPr>
        </p:nvSpPr>
        <p:spPr/>
        <p:txBody>
          <a:bodyPr>
            <a:normAutofit/>
          </a:bodyPr>
          <a:lstStyle/>
          <a:p>
            <a:pPr algn="just"/>
            <a:r>
              <a:rPr lang="en-US" sz="2800" dirty="0" smtClean="0"/>
              <a:t>Perceptron is the basic operational unit of artificial neural networks. It employs supervised learning rule and is able to classify the data into two classes.</a:t>
            </a:r>
          </a:p>
          <a:p>
            <a:pPr algn="just"/>
            <a:r>
              <a:rPr lang="en-US" sz="2800" b="1" dirty="0" smtClean="0"/>
              <a:t>Operational characteristics of the </a:t>
            </a:r>
            <a:r>
              <a:rPr lang="en-US" sz="2800" b="1" dirty="0" err="1" smtClean="0"/>
              <a:t>perceptron</a:t>
            </a:r>
            <a:r>
              <a:rPr lang="en-US" sz="2800" b="1" dirty="0" smtClean="0"/>
              <a:t>: </a:t>
            </a:r>
            <a:r>
              <a:rPr lang="en-US" sz="2800" dirty="0" smtClean="0"/>
              <a:t>It consists of a single neuron with an arbitrary number of inputs along with adjustable weights, but the output of the neuron is 1 or 0 depending upon the threshold. It also consists of a bias whose weight is always 1. Following figure gives a schematic representation of the </a:t>
            </a:r>
            <a:r>
              <a:rPr lang="en-US" sz="2800" dirty="0" err="1" smtClean="0"/>
              <a:t>perceptron</a:t>
            </a:r>
            <a:r>
              <a:rPr lang="en-US" sz="2800" dirty="0" smtClean="0"/>
              <a:t>.</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 Network</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554480" y="1615440"/>
            <a:ext cx="9083039" cy="445008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Perceptron</a:t>
            </a:r>
            <a:endParaRPr lang="en-US" dirty="0"/>
          </a:p>
        </p:txBody>
      </p:sp>
      <p:sp>
        <p:nvSpPr>
          <p:cNvPr id="3" name="Content Placeholder 2"/>
          <p:cNvSpPr>
            <a:spLocks noGrp="1"/>
          </p:cNvSpPr>
          <p:nvPr>
            <p:ph idx="1"/>
          </p:nvPr>
        </p:nvSpPr>
        <p:spPr/>
        <p:txBody>
          <a:bodyPr/>
          <a:lstStyle/>
          <a:p>
            <a:r>
              <a:rPr lang="en-US" sz="2800" dirty="0" smtClean="0"/>
              <a:t>Perceptron has the following three basic elements −</a:t>
            </a:r>
          </a:p>
          <a:p>
            <a:r>
              <a:rPr lang="en-US" sz="2800" b="1" dirty="0" smtClean="0"/>
              <a:t>Links</a:t>
            </a:r>
            <a:r>
              <a:rPr lang="en-US" sz="2800" dirty="0" smtClean="0"/>
              <a:t> − It would have a set of connection links, which carries a weight including a bias always having weight 1.</a:t>
            </a:r>
          </a:p>
          <a:p>
            <a:r>
              <a:rPr lang="en-US" sz="2800" b="1" dirty="0" smtClean="0"/>
              <a:t>Adder</a:t>
            </a:r>
            <a:r>
              <a:rPr lang="en-US" sz="2800" dirty="0" smtClean="0"/>
              <a:t> − It adds the input after they are multiplied with their respective weights.</a:t>
            </a:r>
          </a:p>
          <a:p>
            <a:r>
              <a:rPr lang="en-US" sz="2800" b="1" dirty="0" smtClean="0"/>
              <a:t>Activation function</a:t>
            </a:r>
            <a:r>
              <a:rPr lang="en-US" sz="2800" dirty="0" smtClean="0"/>
              <a:t> − It limits the output of neuron. The most basic activation function is a Heaviside step function that has two possible outputs. This function returns 1, if the input is positive, and 0 for any negative input.</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Algorithm</a:t>
            </a:r>
            <a:br>
              <a:rPr lang="en-US" dirty="0" smtClean="0"/>
            </a:br>
            <a:endParaRPr lang="en-US" dirty="0"/>
          </a:p>
        </p:txBody>
      </p:sp>
      <p:sp>
        <p:nvSpPr>
          <p:cNvPr id="3" name="Content Placeholder 2"/>
          <p:cNvSpPr>
            <a:spLocks noGrp="1"/>
          </p:cNvSpPr>
          <p:nvPr>
            <p:ph idx="1"/>
          </p:nvPr>
        </p:nvSpPr>
        <p:spPr>
          <a:xfrm>
            <a:off x="1562100" y="1524000"/>
            <a:ext cx="9791700" cy="4652963"/>
          </a:xfrm>
        </p:spPr>
        <p:txBody>
          <a:bodyPr>
            <a:normAutofit fontScale="92500"/>
          </a:bodyPr>
          <a:lstStyle/>
          <a:p>
            <a:r>
              <a:rPr lang="en-US" sz="2800" dirty="0" smtClean="0"/>
              <a:t>Perceptron network can be trained for single output unit as well as multiple output units.</a:t>
            </a:r>
          </a:p>
          <a:p>
            <a:r>
              <a:rPr lang="en-US" sz="2800" b="1" dirty="0" smtClean="0"/>
              <a:t>Step 1</a:t>
            </a:r>
            <a:r>
              <a:rPr lang="en-US" sz="2800" dirty="0" smtClean="0"/>
              <a:t> − Initialize the following to start the training −</a:t>
            </a:r>
          </a:p>
          <a:p>
            <a:r>
              <a:rPr lang="en-US" sz="2800" dirty="0" smtClean="0"/>
              <a:t>Weights</a:t>
            </a:r>
          </a:p>
          <a:p>
            <a:r>
              <a:rPr lang="en-US" sz="2800" dirty="0" smtClean="0"/>
              <a:t>Bias</a:t>
            </a:r>
          </a:p>
          <a:p>
            <a:r>
              <a:rPr lang="en-US" sz="2800" dirty="0" smtClean="0"/>
              <a:t>Learning rate </a:t>
            </a:r>
            <a:r>
              <a:rPr lang="en-US" sz="2800" i="1" dirty="0" smtClean="0"/>
              <a:t>α</a:t>
            </a:r>
            <a:endParaRPr lang="en-US" sz="2800" dirty="0" smtClean="0"/>
          </a:p>
          <a:p>
            <a:r>
              <a:rPr lang="en-US" sz="2800" dirty="0" smtClean="0"/>
              <a:t>For easy calculation and simplicity, weights and bias must be set equal to 0 and the learning rate must be set equal to 1.</a:t>
            </a:r>
          </a:p>
          <a:p>
            <a:r>
              <a:rPr lang="en-US" sz="2800" b="1" dirty="0" smtClean="0"/>
              <a:t>Step 2</a:t>
            </a:r>
            <a:r>
              <a:rPr lang="en-US" sz="2800" dirty="0" smtClean="0"/>
              <a:t> − Continue step 3-8 when the stopping condition is not true.</a:t>
            </a:r>
          </a:p>
          <a:p>
            <a:r>
              <a:rPr lang="en-US" sz="2800" b="1" dirty="0" smtClean="0"/>
              <a:t>Step 3</a:t>
            </a:r>
            <a:r>
              <a:rPr lang="en-US" sz="2800" dirty="0" smtClean="0"/>
              <a:t> − Continue step 4-6 for every training vector </a:t>
            </a:r>
            <a:r>
              <a:rPr lang="en-US" sz="2800" b="1" dirty="0" smtClean="0"/>
              <a:t>x</a:t>
            </a:r>
            <a:r>
              <a:rPr lang="en-US" sz="2800" dirty="0" smtClean="0"/>
              <a:t>.</a:t>
            </a:r>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slides.potx" id="{E8493412-85DD-4641-9E8A-937B29FD6AA2}" vid="{77E91E09-5010-404D-ADF4-B79FA46D72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3D857-4181-4777-8893-6E45A690F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DD01B8-816B-49B7-8C81-03AB51D87C54}">
  <ds:schemaRefs>
    <ds:schemaRef ds:uri="http://schemas.microsoft.com/office/infopath/2007/PartnerControls"/>
    <ds:schemaRef ds:uri="a4f35948-e619-41b3-aa29-22878b09cfd2"/>
    <ds:schemaRef ds:uri="http://purl.org/dc/dcmitype/"/>
    <ds:schemaRef ds:uri="http://schemas.microsoft.com/office/2006/metadata/properties"/>
    <ds:schemaRef ds:uri="http://schemas.microsoft.com/office/2006/documentManagement/types"/>
    <ds:schemaRef ds:uri="40262f94-9f35-4ac3-9a90-690165a166b7"/>
    <ds:schemaRef ds:uri="http://purl.org/dc/elements/1.1/"/>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skipper design slides</Template>
  <TotalTime>12890</TotalTime>
  <Words>7214</Words>
  <Application>Microsoft Office PowerPoint</Application>
  <PresentationFormat>Widescreen</PresentationFormat>
  <Paragraphs>589</Paragraphs>
  <Slides>161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161</vt:i4>
      </vt:variant>
    </vt:vector>
  </HeadingPairs>
  <TitlesOfParts>
    <vt:vector size="168" baseType="lpstr">
      <vt:lpstr>Arial</vt:lpstr>
      <vt:lpstr>Calibri</vt:lpstr>
      <vt:lpstr>Cambria Math</vt:lpstr>
      <vt:lpstr>MathJax_Math</vt:lpstr>
      <vt:lpstr>Times New Roman</vt:lpstr>
      <vt:lpstr>Wingdings</vt:lpstr>
      <vt:lpstr>Cloud skipper design template</vt:lpstr>
      <vt:lpstr>Machine Learning Instructor Dr. Syed Hamad Shirazi   </vt:lpstr>
      <vt:lpstr>Current Trends</vt:lpstr>
      <vt:lpstr>Data everywhere!  </vt:lpstr>
      <vt:lpstr>Data Types</vt:lpstr>
      <vt:lpstr>The Data Science process  </vt:lpstr>
      <vt:lpstr>Machine Learning  </vt:lpstr>
      <vt:lpstr>Interdisciplinary Field  </vt:lpstr>
      <vt:lpstr>Definition of Machine Learning</vt:lpstr>
      <vt:lpstr>Machine Learning!</vt:lpstr>
      <vt:lpstr>Concepts of Learning </vt:lpstr>
      <vt:lpstr>Machine Learning Algorithms</vt:lpstr>
      <vt:lpstr>Supervised Learning</vt:lpstr>
      <vt:lpstr>Regression Vs Classification</vt:lpstr>
      <vt:lpstr>Supervised learning cont…..</vt:lpstr>
      <vt:lpstr>Supervised learning cont…..</vt:lpstr>
      <vt:lpstr>Unsupervised Learning</vt:lpstr>
      <vt:lpstr>Unsupervised Learning cont…</vt:lpstr>
      <vt:lpstr>Unsupervised Learning cont….</vt:lpstr>
      <vt:lpstr>Semi-supervised Learning </vt:lpstr>
      <vt:lpstr>Semi-Supervised Learning</vt:lpstr>
      <vt:lpstr>Reinforcement Learning </vt:lpstr>
      <vt:lpstr>Reinforcement Learning cont…</vt:lpstr>
      <vt:lpstr>Learning Problem!</vt:lpstr>
      <vt:lpstr>How to Design Learning System</vt:lpstr>
      <vt:lpstr>Concept Learning</vt:lpstr>
      <vt:lpstr>Concept Learning Cont….</vt:lpstr>
      <vt:lpstr>Concept Learning Cont….</vt:lpstr>
      <vt:lpstr>Concept Learning cont….</vt:lpstr>
      <vt:lpstr>Conjunctive Concept</vt:lpstr>
      <vt:lpstr>Concept Learning Example</vt:lpstr>
      <vt:lpstr>Example of Concept Learning</vt:lpstr>
      <vt:lpstr>PowerPoint Presentation</vt:lpstr>
      <vt:lpstr>Moving from specific to General</vt:lpstr>
      <vt:lpstr>Find S Algorithm</vt:lpstr>
      <vt:lpstr>Version Space</vt:lpstr>
      <vt:lpstr>List then Eliminate algorithm</vt:lpstr>
      <vt:lpstr>Version Space</vt:lpstr>
      <vt:lpstr>Candidate Elimination Algorithm</vt:lpstr>
      <vt:lpstr>Candidate Elimination Algorithm </vt:lpstr>
      <vt:lpstr>Decision Tree Learning</vt:lpstr>
      <vt:lpstr>Decision Tree Algorithm</vt:lpstr>
      <vt:lpstr>PowerPoint Presentation</vt:lpstr>
      <vt:lpstr>Decision Tree…..</vt:lpstr>
      <vt:lpstr>Decision Tree</vt:lpstr>
      <vt:lpstr>PowerPoint Presentation</vt:lpstr>
      <vt:lpstr>PowerPoint Presentation</vt:lpstr>
      <vt:lpstr>PowerPoint Presentation</vt:lpstr>
      <vt:lpstr>PowerPoint Presentation</vt:lpstr>
      <vt:lpstr>PowerPoint Presentation</vt:lpstr>
      <vt:lpstr>ID3 Algorithm</vt:lpstr>
      <vt:lpstr>PowerPoint Presentation</vt:lpstr>
      <vt:lpstr>Entropy</vt:lpstr>
      <vt:lpstr>PowerPoint Presentation</vt:lpstr>
      <vt:lpstr>PowerPoint Presentation</vt:lpstr>
      <vt:lpstr>Information 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Naive Bayes classifier</vt:lpstr>
      <vt:lpstr>Naive Bayes classifier</vt:lpstr>
      <vt:lpstr>Naive Bayes classifier</vt:lpstr>
      <vt:lpstr>Example</vt:lpstr>
      <vt:lpstr>Bayesian Belief network </vt:lpstr>
      <vt:lpstr>Directed Acyclic Graph (DAG)</vt:lpstr>
      <vt:lpstr>DAG cont….</vt:lpstr>
      <vt:lpstr>PowerPoint Presentation</vt:lpstr>
      <vt:lpstr>DAG cont…</vt:lpstr>
      <vt:lpstr>Artificial Neural Network (ANN)</vt:lpstr>
      <vt:lpstr>ANN cont….</vt:lpstr>
      <vt:lpstr>A Brief History of ANN </vt:lpstr>
      <vt:lpstr>1960-1980</vt:lpstr>
      <vt:lpstr>1980-Present</vt:lpstr>
      <vt:lpstr>Biological Neuron </vt:lpstr>
      <vt:lpstr>Working of a Biological Neuron </vt:lpstr>
      <vt:lpstr>ANN versus BNN </vt:lpstr>
      <vt:lpstr>Comparison</vt:lpstr>
      <vt:lpstr>Model of Artificial Neural Network </vt:lpstr>
      <vt:lpstr>PowerPoint Presentation</vt:lpstr>
      <vt:lpstr>Network Topology </vt:lpstr>
      <vt:lpstr>Single layer feedforward network</vt:lpstr>
      <vt:lpstr>Multilayer feedforward network </vt:lpstr>
      <vt:lpstr>Feedback Network </vt:lpstr>
      <vt:lpstr>Feedback network</vt:lpstr>
      <vt:lpstr>Why We Need Artificial Neural Network</vt:lpstr>
      <vt:lpstr>PowerPoint Presentation</vt:lpstr>
      <vt:lpstr>Hebb Neural Network</vt:lpstr>
      <vt:lpstr>PowerPoint Presentation</vt:lpstr>
      <vt:lpstr>Algorithm</vt:lpstr>
      <vt:lpstr>Algo….</vt:lpstr>
      <vt:lpstr>Example</vt:lpstr>
      <vt:lpstr>HebbNet</vt:lpstr>
      <vt:lpstr>Perceptron </vt:lpstr>
      <vt:lpstr>Perceptron Network</vt:lpstr>
      <vt:lpstr>Elements of Perceptron</vt:lpstr>
      <vt:lpstr>Training Algorithm </vt:lpstr>
      <vt:lpstr>PowerPoint Presentation</vt:lpstr>
      <vt:lpstr>PowerPoint Presentation</vt:lpstr>
      <vt:lpstr>PowerPoint Presentation</vt:lpstr>
      <vt:lpstr>Multi-Layer Perceptron </vt:lpstr>
      <vt:lpstr>MLP Network</vt:lpstr>
      <vt:lpstr>PowerPoint Presentation</vt:lpstr>
      <vt:lpstr>Algorithm</vt:lpstr>
      <vt:lpstr>PowerPoint Presentation</vt:lpstr>
      <vt:lpstr>PowerPoint Presentation</vt:lpstr>
      <vt:lpstr>Applications</vt:lpstr>
      <vt:lpstr>Adaptive Linear Neuron (Adaline) </vt:lpstr>
      <vt:lpstr>Architecture </vt:lpstr>
      <vt:lpstr>Algorithm</vt:lpstr>
      <vt:lpstr>PowerPoint Presentation</vt:lpstr>
      <vt:lpstr>Multiple Adaptive Linear Neuron (Madaline) </vt:lpstr>
      <vt:lpstr>Architecture</vt:lpstr>
      <vt:lpstr>Architecture</vt:lpstr>
      <vt:lpstr>Back Propagation Neural Networks </vt:lpstr>
      <vt:lpstr>Architecture </vt:lpstr>
      <vt:lpstr>Training</vt:lpstr>
      <vt:lpstr>Algo…..</vt:lpstr>
      <vt:lpstr>Phase I</vt:lpstr>
      <vt:lpstr>Phase I…</vt:lpstr>
      <vt:lpstr>Phase II</vt:lpstr>
      <vt:lpstr>Phase II…</vt:lpstr>
      <vt:lpstr>Phase III</vt:lpstr>
      <vt:lpstr>Unsupervised Learning Algorithms</vt:lpstr>
      <vt:lpstr>Example</vt:lpstr>
      <vt:lpstr>Types of Clustering</vt:lpstr>
      <vt:lpstr>Types of clustering algorithms</vt:lpstr>
      <vt:lpstr>Connectivity models:</vt:lpstr>
      <vt:lpstr>Centroid models</vt:lpstr>
      <vt:lpstr>Distribution models:</vt:lpstr>
      <vt:lpstr>Density Models</vt:lpstr>
      <vt:lpstr>K-means Clustering  </vt:lpstr>
      <vt:lpstr>Algorithm</vt:lpstr>
      <vt:lpstr>Algo……</vt:lpstr>
      <vt:lpstr>Flow Chart</vt:lpstr>
      <vt:lpstr>Example</vt:lpstr>
      <vt:lpstr>K-Nearest Neighbors Algorithm </vt:lpstr>
      <vt:lpstr>PowerPoint Presentation</vt:lpstr>
      <vt:lpstr>PowerPoint Presentation</vt:lpstr>
      <vt:lpstr>PowerPoint Presentation</vt:lpstr>
      <vt:lpstr>Algorithm</vt:lpstr>
      <vt:lpstr>PowerPoint Presentation</vt:lpstr>
      <vt:lpstr>Choosing the right value for K </vt:lpstr>
      <vt:lpstr>PowerPoint Presentation</vt:lpstr>
      <vt:lpstr>Advantages </vt:lpstr>
      <vt:lpstr>What is Deep Learning</vt:lpstr>
      <vt:lpstr>PowerPoint Presentation</vt:lpstr>
      <vt:lpstr>PowerPoint Presentation</vt:lpstr>
      <vt:lpstr>Types of Deep Learning</vt:lpstr>
      <vt:lpstr>PowerPoint Presentation</vt:lpstr>
      <vt:lpstr>PowerPoint Presentation</vt:lpstr>
      <vt:lpstr>CNN (Convolutional Neural Networks)</vt:lpstr>
      <vt:lpstr>Feature Extraction Through CNN</vt:lpstr>
      <vt:lpstr>Architecture</vt:lpstr>
      <vt:lpstr>PowerPoint Presentation</vt:lpstr>
      <vt:lpstr>MaxPooling</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Shahzad</dc:creator>
  <cp:lastModifiedBy>HAMAD</cp:lastModifiedBy>
  <cp:revision>149</cp:revision>
  <dcterms:created xsi:type="dcterms:W3CDTF">2018-11-29T13:02:20Z</dcterms:created>
  <dcterms:modified xsi:type="dcterms:W3CDTF">2020-10-08T04:37:15Z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